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86" r:id="rId2"/>
  </p:sldMasterIdLst>
  <p:notesMasterIdLst>
    <p:notesMasterId r:id="rId17"/>
  </p:notesMasterIdLst>
  <p:handoutMasterIdLst>
    <p:handoutMasterId r:id="rId18"/>
  </p:handoutMasterIdLst>
  <p:sldIdLst>
    <p:sldId id="1614" r:id="rId3"/>
    <p:sldId id="1630" r:id="rId4"/>
    <p:sldId id="1615" r:id="rId5"/>
    <p:sldId id="1582" r:id="rId6"/>
    <p:sldId id="1616" r:id="rId7"/>
    <p:sldId id="1621" r:id="rId8"/>
    <p:sldId id="1622" r:id="rId9"/>
    <p:sldId id="1625" r:id="rId10"/>
    <p:sldId id="1620" r:id="rId11"/>
    <p:sldId id="1627" r:id="rId12"/>
    <p:sldId id="1629" r:id="rId13"/>
    <p:sldId id="1626" r:id="rId14"/>
    <p:sldId id="1633" r:id="rId15"/>
    <p:sldId id="1634" r:id="rId16"/>
  </p:sldIdLst>
  <p:sldSz cx="9906000" cy="6858000" type="A4"/>
  <p:notesSz cx="6745288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00">
          <p15:clr>
            <a:srgbClr val="A4A3A4"/>
          </p15:clr>
        </p15:guide>
        <p15:guide id="2" orient="horz" pos="532">
          <p15:clr>
            <a:srgbClr val="A4A3A4"/>
          </p15:clr>
        </p15:guide>
        <p15:guide id="3" orient="horz" pos="2481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orient="horz" pos="4165">
          <p15:clr>
            <a:srgbClr val="A4A3A4"/>
          </p15:clr>
        </p15:guide>
        <p15:guide id="6" orient="horz" pos="3943">
          <p15:clr>
            <a:srgbClr val="A4A3A4"/>
          </p15:clr>
        </p15:guide>
        <p15:guide id="7" orient="horz" pos="1844">
          <p15:clr>
            <a:srgbClr val="A4A3A4"/>
          </p15:clr>
        </p15:guide>
        <p15:guide id="8" orient="horz" pos="2887">
          <p15:clr>
            <a:srgbClr val="A4A3A4"/>
          </p15:clr>
        </p15:guide>
        <p15:guide id="9" pos="229">
          <p15:clr>
            <a:srgbClr val="A4A3A4"/>
          </p15:clr>
        </p15:guide>
        <p15:guide id="10" pos="6035">
          <p15:clr>
            <a:srgbClr val="A4A3A4"/>
          </p15:clr>
        </p15:guide>
        <p15:guide id="11" pos="1531">
          <p15:clr>
            <a:srgbClr val="A4A3A4"/>
          </p15:clr>
        </p15:guide>
        <p15:guide id="12" pos="2948">
          <p15:clr>
            <a:srgbClr val="A4A3A4"/>
          </p15:clr>
        </p15:guide>
        <p15:guide id="13" pos="3250">
          <p15:clr>
            <a:srgbClr val="A4A3A4"/>
          </p15:clr>
        </p15:guide>
        <p15:guide id="14" pos="512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55B89"/>
    <a:srgbClr val="5E5E5E"/>
    <a:srgbClr val="7DB9FB"/>
    <a:srgbClr val="C0C0C0"/>
    <a:srgbClr val="FFFFFF"/>
    <a:srgbClr val="5F6062"/>
    <a:srgbClr val="5E5F61"/>
    <a:srgbClr val="00D0FA"/>
    <a:srgbClr val="7E7F82"/>
    <a:srgbClr val="00A0C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2" autoAdjust="0"/>
    <p:restoredTop sz="95018" autoAdjust="0"/>
  </p:normalViewPr>
  <p:slideViewPr>
    <p:cSldViewPr snapToGrid="0" snapToObjects="1">
      <p:cViewPr varScale="1">
        <p:scale>
          <a:sx n="91" d="100"/>
          <a:sy n="91" d="100"/>
        </p:scale>
        <p:origin x="-1083" y="-60"/>
      </p:cViewPr>
      <p:guideLst>
        <p:guide orient="horz" pos="800"/>
        <p:guide orient="horz" pos="532"/>
        <p:guide orient="horz" pos="2481"/>
        <p:guide orient="horz" pos="3643"/>
        <p:guide orient="horz" pos="4165"/>
        <p:guide orient="horz" pos="3943"/>
        <p:guide orient="horz" pos="1844"/>
        <p:guide orient="horz" pos="2887"/>
        <p:guide pos="229"/>
        <p:guide pos="6035"/>
        <p:guide pos="1531"/>
        <p:guide pos="2948"/>
        <p:guide pos="3250"/>
        <p:guide pos="5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366" y="90"/>
      </p:cViewPr>
      <p:guideLst>
        <p:guide orient="horz" pos="3112"/>
        <p:guide pos="2124"/>
      </p:guideLst>
    </p:cSldViewPr>
  </p:notesViewPr>
  <p:gridSpacing cx="77716063" cy="7771606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69E65E9-D349-4F4E-88CB-74007E5F28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1170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742950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3" y="4693891"/>
            <a:ext cx="5398145" cy="444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D903227-8B06-43CF-BEBF-9FBD2BF164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70379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8/82/The_Gherkin_close-up_-_geograph.org.uk_-_170515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8" r="44153" b="49268"/>
          <a:stretch/>
        </p:blipFill>
        <p:spPr bwMode="auto">
          <a:xfrm>
            <a:off x="176982" y="208860"/>
            <a:ext cx="9567093" cy="6512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406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50" b="0" i="0" kern="1200">
                <a:solidFill>
                  <a:schemeClr val="tx1">
                    <a:tint val="75000"/>
                  </a:schemeClr>
                </a:solidFill>
                <a:latin typeface="Oswald Light"/>
                <a:ea typeface="+mn-ea"/>
                <a:cs typeface="Oswald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 userDrawn="1"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PEAK-VALUED MARKET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1254" y="2559733"/>
            <a:ext cx="3525162" cy="4109291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800" b="0" dirty="0" smtClean="0">
                <a:solidFill>
                  <a:srgbClr val="255B89"/>
                </a:solidFill>
                <a:latin typeface="Garamond"/>
                <a:cs typeface="Garamond"/>
              </a:rPr>
              <a:t>A Growing Sector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The EDM sector is showing significant growth potential, due to a number of factors which 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Growing assets held by the fund management industry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Increasing numbers of fund managers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Increased regulatory scrutiny as a result of the 2008 global financial crisis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There is also significant M&amp;A activity amongst competitors in the sector, including: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Marlin Equity Partners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 acquisition of       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Asset Control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(2013)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Markit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’s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Cadis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(2012)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RR Donnelley's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Bowne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(2010, 10x EV: LTM EBIDTA)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However, a Multiples-over-time analysis on comparable service providers to the fund management industry (see attached .xlsx) shows that the industry is well above its 10-year average valuation (of 13.1x EV:LTM EBITDA)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911600" y="1548384"/>
            <a:ext cx="5651500" cy="3450336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911600" y="1596565"/>
            <a:ext cx="47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0" i="1" dirty="0" smtClean="0">
                <a:solidFill>
                  <a:srgbClr val="FFFFFF"/>
                </a:solidFill>
                <a:latin typeface="Garamond"/>
                <a:cs typeface="Garamond"/>
              </a:rPr>
              <a:t>Multiples-over-time analysis: </a:t>
            </a:r>
            <a:r>
              <a:rPr lang="en-GB" b="0" i="1" dirty="0" smtClean="0">
                <a:solidFill>
                  <a:srgbClr val="FFFFFF"/>
                </a:solidFill>
                <a:latin typeface="Garamond"/>
                <a:cs typeface="Garamond"/>
              </a:rPr>
              <a:t>(sector EV:EBITDA, LTM)</a:t>
            </a:r>
            <a:endParaRPr lang="en-GB" sz="2000" b="0" i="1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336482" y="6491786"/>
            <a:ext cx="12186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dirty="0" smtClean="0">
                <a:solidFill>
                  <a:schemeClr val="bg1">
                    <a:lumMod val="95000"/>
                  </a:schemeClr>
                </a:solidFill>
                <a:latin typeface="Trebuchet MS" pitchFamily="34" charset="0"/>
              </a:rPr>
              <a:t>Source: S&amp;P Capital IQ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06" y="393352"/>
            <a:ext cx="3651366" cy="388800"/>
          </a:xfrm>
        </p:spPr>
        <p:txBody>
          <a:bodyPr/>
          <a:lstStyle>
            <a:lvl1pPr>
              <a:defRPr sz="4000">
                <a:latin typeface="Oswald DemiBold" panose="02000703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19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845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3470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2205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1098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5380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33092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1790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390323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7865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602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8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1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3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230851" name="Title" descr="Text Box: Flysheet heading"/>
          <p:cNvSpPr>
            <a:spLocks noGrp="1" noChangeArrowheads="1"/>
          </p:cNvSpPr>
          <p:nvPr>
            <p:ph type="ctrTitle"/>
          </p:nvPr>
        </p:nvSpPr>
        <p:spPr>
          <a:xfrm>
            <a:off x="487363" y="2566988"/>
            <a:ext cx="8924925" cy="690562"/>
          </a:xfrm>
          <a:prstGeom prst="rect">
            <a:avLst/>
          </a:prstGeom>
          <a:ln/>
        </p:spPr>
        <p:txBody>
          <a:bodyPr bIns="36000" anchor="b"/>
          <a:lstStyle>
            <a:lvl1pPr>
              <a:defRPr sz="2600"/>
            </a:lvl1pPr>
          </a:lstStyle>
          <a:p>
            <a:r>
              <a:rPr lang="en-US" altLang="ja-JP" dirty="0"/>
              <a:t>Flysheet heading</a:t>
            </a:r>
          </a:p>
        </p:txBody>
      </p:sp>
      <p:sp>
        <p:nvSpPr>
          <p:cNvPr id="1230852" name="SubTitle" descr="Text Box: Flysheet subheading"/>
          <p:cNvSpPr>
            <a:spLocks noGrp="1" noChangeArrowheads="1"/>
          </p:cNvSpPr>
          <p:nvPr>
            <p:ph type="subTitle" idx="1"/>
          </p:nvPr>
        </p:nvSpPr>
        <p:spPr>
          <a:xfrm>
            <a:off x="487363" y="3257550"/>
            <a:ext cx="8924925" cy="571500"/>
          </a:xfrm>
          <a:prstGeom prst="rect">
            <a:avLst/>
          </a:prstGeom>
          <a:ln/>
        </p:spPr>
        <p:txBody>
          <a:bodyPr bIns="36000"/>
          <a:lstStyle>
            <a:lvl1pPr>
              <a:defRPr sz="2600" b="0"/>
            </a:lvl1pPr>
          </a:lstStyle>
          <a:p>
            <a:r>
              <a:rPr lang="en-US" altLang="ja-JP"/>
              <a:t>Flysheet subheading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4013" y="1270000"/>
            <a:ext cx="9226550" cy="4808538"/>
          </a:xfrm>
        </p:spPr>
        <p:txBody>
          <a:bodyPr/>
          <a:lstStyle>
            <a:lvl1pPr>
              <a:defRPr lang="en-US" sz="16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altLang="ja-JP" sz="16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>
              <a:defRPr lang="en-GB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013" y="1270000"/>
            <a:ext cx="4389438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spcAft>
                <a:spcPts val="0"/>
              </a:spcAft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91126" y="1270000"/>
            <a:ext cx="4389437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30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42" y="568493"/>
            <a:ext cx="9264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2400" b="1" kern="0" dirty="0">
                <a:solidFill>
                  <a:srgbClr val="5E5F6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596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31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14344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4348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29837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229838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906" y="541923"/>
            <a:ext cx="9237662" cy="3888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44586" y="1270003"/>
            <a:ext cx="89154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1" r:id="rId2"/>
    <p:sldLayoutId id="2147483662" r:id="rId3"/>
    <p:sldLayoutId id="2147483663" r:id="rId4"/>
    <p:sldLayoutId id="2147483685" r:id="rId5"/>
    <p:sldLayoutId id="2147483664" r:id="rId6"/>
    <p:sldLayoutId id="2147483666" r:id="rId7"/>
    <p:sldLayoutId id="2147483667" r:id="rId8"/>
  </p:sldLayoutIdLst>
  <p:hf hdr="0" ftr="0" dt="0"/>
  <p:txStyles>
    <p:titleStyle>
      <a:lvl1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0" lang="en-US" altLang="ja-JP" sz="2400" b="1" i="0" u="none" strike="noStrike" kern="0" cap="none" spc="0" normalizeH="0" baseline="0" noProof="0" dirty="0" smtClean="0">
          <a:ln>
            <a:noFill/>
          </a:ln>
          <a:solidFill>
            <a:srgbClr val="5E5F61"/>
          </a:solidFill>
          <a:effectLst/>
          <a:uLnTx/>
          <a:uFillTx/>
          <a:latin typeface="+mj-lt"/>
          <a:ea typeface="+mj-ea"/>
          <a:cs typeface="+mj-cs"/>
        </a:defRPr>
      </a:lvl1pPr>
      <a:lvl2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2pPr>
      <a:lvl3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3pPr>
      <a:lvl4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4pPr>
      <a:lvl5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5pPr>
      <a:lvl6pPr marL="4572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6pPr>
      <a:lvl7pPr marL="9144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7pPr>
      <a:lvl8pPr marL="13716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8pPr>
      <a:lvl9pPr marL="18288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9pPr>
    </p:titleStyle>
    <p:bodyStyle>
      <a:lvl1pPr marL="0" indent="0" algn="l" defTabSz="728663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120000"/>
        <a:buFont typeface="Wingdings" pitchFamily="2" charset="2"/>
        <a:buNone/>
        <a:defRPr lang="en-US" sz="1600" b="1" dirty="0" smtClean="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266700" indent="-266700" algn="l" defTabSz="728663" rtl="0" eaLnBrk="0" fontAlgn="base" hangingPunct="0">
        <a:lnSpc>
          <a:spcPct val="100000"/>
        </a:lnSpc>
        <a:spcBef>
          <a:spcPts val="300"/>
        </a:spcBef>
        <a:spcAft>
          <a:spcPts val="600"/>
        </a:spcAft>
        <a:buClr>
          <a:srgbClr val="00A0C2"/>
        </a:buClr>
        <a:buSzPct val="70000"/>
        <a:buFont typeface="Wingdings" pitchFamily="2" charset="2"/>
        <a:buChar char="u"/>
        <a:defRPr lang="en-US" altLang="ja-JP" sz="1600" b="0" kern="1200" dirty="0" smtClean="0">
          <a:solidFill>
            <a:schemeClr val="accent1"/>
          </a:solidFill>
          <a:latin typeface="Arial"/>
          <a:ea typeface="+mn-ea"/>
          <a:cs typeface="Arial"/>
        </a:defRPr>
      </a:lvl2pPr>
      <a:lvl3pPr marL="447675" indent="-180975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accent1"/>
        </a:buClr>
        <a:buSzPct val="60000"/>
        <a:buFont typeface="Wingdings 2" pitchFamily="18" charset="2"/>
        <a:buChar char="¯"/>
        <a:defRPr lang="en-US" sz="1600" dirty="0" smtClean="0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marL="785812" indent="-342900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–"/>
        <a:tabLst/>
        <a:defRPr lang="en-US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4pPr>
      <a:lvl5pPr marL="974725" indent="-342900" algn="l" defTabSz="728663" rtl="0" eaLnBrk="0" fontAlgn="base" hangingPunct="0">
        <a:lnSpc>
          <a:spcPts val="1400"/>
        </a:lnSpc>
        <a:spcBef>
          <a:spcPts val="300"/>
        </a:spcBef>
        <a:spcAft>
          <a:spcPts val="600"/>
        </a:spcAft>
        <a:buClr>
          <a:srgbClr val="5E5F61"/>
        </a:buClr>
        <a:buSzPct val="100000"/>
        <a:buFont typeface="Arial" pitchFamily="34" charset="0"/>
        <a:buChar char="∙"/>
        <a:defRPr lang="en-GB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5pPr>
      <a:lvl6pPr marL="11636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6pPr>
      <a:lvl7pPr marL="16208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7pPr>
      <a:lvl8pPr marL="20780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8pPr>
      <a:lvl9pPr marL="25352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778E-D72E-4561-9125-AB75761F54BF}" type="datetimeFigureOut">
              <a:rPr lang="en-GB" smtClean="0"/>
              <a:pPr/>
              <a:t>09/12/2017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234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Image result for CHEMICAL KINETICS"/>
          <p:cNvPicPr>
            <a:picLocks noChangeAspect="1" noChangeArrowheads="1"/>
          </p:cNvPicPr>
          <p:nvPr/>
        </p:nvPicPr>
        <p:blipFill>
          <a:blip r:embed="rId2" cstate="print"/>
          <a:srcRect l="7625" t="10415" r="9101" b="4249"/>
          <a:stretch>
            <a:fillRect/>
          </a:stretch>
        </p:blipFill>
        <p:spPr bwMode="auto">
          <a:xfrm>
            <a:off x="0" y="0"/>
            <a:ext cx="9906000" cy="6868048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 bwMode="auto">
          <a:xfrm>
            <a:off x="0" y="0"/>
            <a:ext cx="9906000" cy="6868048"/>
          </a:xfrm>
          <a:prstGeom prst="rect">
            <a:avLst/>
          </a:prstGeom>
          <a:solidFill>
            <a:schemeClr val="bg1">
              <a:alpha val="98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09922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Garamond"/>
                <a:cs typeface="Garamond"/>
              </a:rPr>
              <a:t>STRICTLY PRIVATE AND CONFIDENTIAL</a:t>
            </a:r>
            <a:endParaRPr lang="en-US" sz="1400" spc="100" dirty="0">
              <a:solidFill>
                <a:srgbClr val="7898B3"/>
              </a:solidFill>
              <a:latin typeface="Garamond"/>
              <a:cs typeface="Garamon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09107" y="3706690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C8C1BC"/>
                </a:solidFill>
                <a:latin typeface="Oswald Regular"/>
                <a:cs typeface="Oswald Regular"/>
              </a:rPr>
              <a:t>PREPARED FOR</a:t>
            </a:r>
            <a:endParaRPr lang="en-US" sz="1800" b="0" spc="300" dirty="0">
              <a:solidFill>
                <a:srgbClr val="C8C1BC"/>
              </a:solidFill>
              <a:latin typeface="Oswald Regular"/>
              <a:cs typeface="Oswald Regular"/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3029648" y="2239526"/>
            <a:ext cx="6876352" cy="94657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DemiBold"/>
                <a:ea typeface="+mj-ea"/>
                <a:cs typeface="Oswald DemiBold"/>
              </a:rPr>
              <a:t>CS207 FINAL PROJECT</a:t>
            </a:r>
            <a:endParaRPr lang="en-US" altLang="ja-JP" sz="4000" b="0" kern="0" dirty="0">
              <a:solidFill>
                <a:srgbClr val="292929">
                  <a:lumMod val="90000"/>
                  <a:lumOff val="1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3029648" y="2928699"/>
            <a:ext cx="6502236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2400" b="0" kern="0" dirty="0" smtClean="0">
                <a:solidFill>
                  <a:srgbClr val="292929">
                    <a:lumMod val="50000"/>
                    <a:lumOff val="50000"/>
                  </a:srgbClr>
                </a:solidFill>
                <a:latin typeface="Oswald DemiBold"/>
                <a:ea typeface="+mj-ea"/>
                <a:cs typeface="Oswald DemiBold"/>
              </a:rPr>
              <a:t>GROUP 1 – CHEMKIN AND OUTPUT PACKAGE</a:t>
            </a:r>
            <a:endParaRPr lang="en-US" altLang="ja-JP" sz="2400" b="0" kern="0" dirty="0">
              <a:solidFill>
                <a:srgbClr val="292929">
                  <a:lumMod val="50000"/>
                  <a:lumOff val="5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9107" y="4076022"/>
            <a:ext cx="19367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DAVID SONDAK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CHARLES LIU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ERIC WU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KEVIN WU</a:t>
            </a:r>
            <a:endParaRPr lang="en-US" sz="1800" b="0" spc="300" dirty="0">
              <a:solidFill>
                <a:srgbClr val="255B89"/>
              </a:solidFill>
              <a:latin typeface="Oswald Regular"/>
              <a:cs typeface="Oswald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33629" y="5746929"/>
            <a:ext cx="165622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BOYUAN SUN</a:t>
            </a:r>
          </a:p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PAUL BLANKLEY</a:t>
            </a:r>
          </a:p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RYAN </a:t>
            </a:r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JANSSEN</a:t>
            </a:r>
          </a:p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11 DECEMBER 2017</a:t>
            </a:r>
            <a:endParaRPr lang="en-US" b="0" dirty="0">
              <a:solidFill>
                <a:srgbClr val="292929">
                  <a:lumMod val="90000"/>
                  <a:lumOff val="10000"/>
                </a:srgbClr>
              </a:solidFill>
              <a:latin typeface="Oswald Regular"/>
              <a:cs typeface="Oswald Regular"/>
            </a:endParaRPr>
          </a:p>
        </p:txBody>
      </p:sp>
      <p:pic>
        <p:nvPicPr>
          <p:cNvPr id="1026" name="Picture 2" descr="http://people.seas.harvard.edu/~rpa/seas-seal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745112"/>
            <a:ext cx="3117270" cy="31427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9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70751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TWO </a:t>
            </a: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INSTALLATION OPTIONS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PLOT_RATES_AGAINST_TEMP() METHOD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2354" y="2069306"/>
            <a:ext cx="7306118" cy="377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329515" y="1699973"/>
            <a:ext cx="7323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ReactionSet.plot_rates_against_temperature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(</a:t>
            </a:r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query_species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, </a:t>
            </a:r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concs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, 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temps)</a:t>
            </a:r>
            <a:endParaRPr lang="en-US" sz="1800" dirty="0" smtClean="0">
              <a:solidFill>
                <a:srgbClr val="5E5E5E"/>
              </a:solidFill>
              <a:cs typeface="Calibri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0183" y="5951439"/>
            <a:ext cx="8420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Supporting function can be used to output max/min reaction rate/temperature for each specie: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329515" y="6281002"/>
            <a:ext cx="5194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ReactionSet.find_rates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(</a:t>
            </a:r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query_species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, </a:t>
            </a:r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concs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, 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temps)</a:t>
            </a:r>
            <a:endParaRPr lang="en-US" sz="1800" dirty="0" smtClean="0">
              <a:solidFill>
                <a:srgbClr val="5E5E5E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10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70751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VARIETY OF SELECTABLE OUTPUTS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TO_TABLE() METHOD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347" y="2379812"/>
            <a:ext cx="2030992" cy="40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513056" y="6463305"/>
            <a:ext cx="1595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Oswald Light"/>
              </a:rPr>
              <a:t>Fig. 1: LATEX output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39121" y="2469018"/>
            <a:ext cx="3226753" cy="389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695458" y="6463305"/>
            <a:ext cx="18181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Oswald Light"/>
              </a:rPr>
              <a:t>Fig. 2: .txt/email output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22124" y="2469018"/>
            <a:ext cx="2195449" cy="389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7372121" y="6463305"/>
            <a:ext cx="1460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Oswald Light"/>
              </a:rPr>
              <a:t>Fig. 3: CSV output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8550" y="1849700"/>
            <a:ext cx="952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ReactionSet.to_table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(</a:t>
            </a:r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query_species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, </a:t>
            </a:r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concs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, temps, </a:t>
            </a:r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out_file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, </a:t>
            </a:r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out_type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 = {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'</a:t>
            </a:r>
            <a:r>
              <a:rPr lang="en-US" sz="1800" dirty="0" err="1" smtClean="0">
                <a:solidFill>
                  <a:srgbClr val="5E5E5E"/>
                </a:solidFill>
                <a:cs typeface="Calibri" pitchFamily="34" charset="0"/>
              </a:rPr>
              <a:t>csv</a:t>
            </a:r>
            <a:r>
              <a:rPr lang="en-US" sz="1800" dirty="0" smtClean="0">
                <a:solidFill>
                  <a:srgbClr val="5E5E5E"/>
                </a:solidFill>
                <a:cs typeface="Calibri" pitchFamily="34" charset="0"/>
              </a:rPr>
              <a:t>‘, ‘txt’, ‘latex’, ‘hdf5’} )</a:t>
            </a:r>
            <a:endParaRPr lang="en-US" sz="1800" dirty="0" smtClean="0">
              <a:solidFill>
                <a:srgbClr val="5E5E5E"/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217" y="2695936"/>
            <a:ext cx="396816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MultiReactionSet is instantiated by passing a </a:t>
            </a:r>
            <a:r>
              <a:rPr lang="en-US" sz="2400" b="0" dirty="0" smtClean="0">
                <a:solidFill>
                  <a:schemeClr val="accent4">
                    <a:lumMod val="50000"/>
                  </a:schemeClr>
                </a:solidFill>
                <a:latin typeface="Oswald Light"/>
                <a:cs typeface="Oswald Light"/>
              </a:rPr>
              <a:t>list of ReactionSets</a:t>
            </a:r>
          </a:p>
          <a:p>
            <a:pPr marL="169863" indent="-169863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Then, </a:t>
            </a:r>
            <a:r>
              <a:rPr lang="en-US" sz="2400" b="0" dirty="0" smtClean="0">
                <a:solidFill>
                  <a:schemeClr val="accent4">
                    <a:lumMod val="50000"/>
                  </a:schemeClr>
                </a:solidFill>
                <a:latin typeface="Oswald Light"/>
                <a:cs typeface="Oswald Light"/>
              </a:rPr>
              <a:t>cross-tabulated outputs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can be achieved with:</a:t>
            </a: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</a:endParaRPr>
          </a:p>
          <a:p>
            <a:pPr marL="169863" indent="-169863"/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</a:rPr>
              <a:t>	</a:t>
            </a:r>
            <a:r>
              <a:rPr lang="en-US" sz="2400" dirty="0" err="1" smtClean="0"/>
              <a:t>to_table_multi</a:t>
            </a:r>
            <a:r>
              <a:rPr lang="en-US" sz="2400" dirty="0" smtClean="0"/>
              <a:t>(</a:t>
            </a:r>
          </a:p>
          <a:p>
            <a:pPr marL="169863" indent="-169863"/>
            <a:r>
              <a:rPr lang="en-US" sz="2400" dirty="0" smtClean="0"/>
              <a:t>		</a:t>
            </a:r>
            <a:r>
              <a:rPr lang="en-US" sz="2400" dirty="0" err="1" smtClean="0"/>
              <a:t>query_species</a:t>
            </a:r>
            <a:r>
              <a:rPr lang="en-US" sz="2400" dirty="0" smtClean="0"/>
              <a:t>, </a:t>
            </a:r>
            <a:endParaRPr lang="en-US" sz="2400" dirty="0" smtClean="0"/>
          </a:p>
          <a:p>
            <a:pPr marL="169863" indent="-169863"/>
            <a:r>
              <a:rPr lang="en-US" sz="2400" dirty="0" smtClean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concs</a:t>
            </a:r>
            <a:r>
              <a:rPr lang="en-US" sz="2400" dirty="0" smtClean="0"/>
              <a:t>, </a:t>
            </a:r>
            <a:endParaRPr lang="en-US" sz="2400" dirty="0" smtClean="0"/>
          </a:p>
          <a:p>
            <a:pPr marL="169863" indent="-169863"/>
            <a:r>
              <a:rPr lang="en-US" sz="2400" dirty="0" smtClean="0"/>
              <a:t>	</a:t>
            </a:r>
            <a:r>
              <a:rPr lang="en-US" sz="2400" dirty="0" smtClean="0"/>
              <a:t>	temps</a:t>
            </a:r>
            <a:r>
              <a:rPr lang="en-US" sz="2400" dirty="0" smtClean="0"/>
              <a:t>, </a:t>
            </a:r>
            <a:endParaRPr lang="en-US" sz="2400" dirty="0" smtClean="0"/>
          </a:p>
          <a:p>
            <a:pPr marL="169863" indent="-169863"/>
            <a:r>
              <a:rPr lang="en-US" sz="2400" dirty="0" smtClean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output_dir</a:t>
            </a:r>
            <a:r>
              <a:rPr lang="en-US" sz="2400" dirty="0" smtClean="0"/>
              <a:t>,</a:t>
            </a:r>
          </a:p>
          <a:p>
            <a:pPr marL="169863" indent="-169863"/>
            <a:r>
              <a:rPr lang="en-US" sz="2400" dirty="0" smtClean="0"/>
              <a:t>		</a:t>
            </a:r>
            <a:r>
              <a:rPr lang="en-US" sz="2400" dirty="0" err="1" smtClean="0"/>
              <a:t>out_type</a:t>
            </a:r>
            <a:r>
              <a:rPr lang="en-US" sz="2400" dirty="0" smtClean="0"/>
              <a:t> </a:t>
            </a:r>
            <a:r>
              <a:rPr lang="en-US" sz="2400" dirty="0" smtClean="0"/>
              <a:t>= </a:t>
            </a:r>
            <a:r>
              <a:rPr lang="en-US" sz="2400" dirty="0" smtClean="0"/>
              <a:t>'</a:t>
            </a:r>
            <a:r>
              <a:rPr lang="en-US" sz="2400" dirty="0" err="1" smtClean="0"/>
              <a:t>csv</a:t>
            </a:r>
            <a:r>
              <a:rPr lang="en-US" sz="2400" dirty="0" smtClean="0"/>
              <a:t>‘ )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>
          <a:xfrm>
            <a:off x="278715" y="65709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TO_MULTI_TABLE()</a:t>
            </a:r>
          </a:p>
          <a:p>
            <a:pPr defTabSz="728663" eaLnBrk="0" hangingPunct="0">
              <a:lnSpc>
                <a:spcPct val="9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METHOD</a:t>
            </a:r>
            <a:endParaRPr lang="en-US" altLang="ja-JP" sz="4000" b="0" kern="0" dirty="0" smtClean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2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11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203274" y="507812"/>
            <a:ext cx="3579951" cy="1622968"/>
            <a:chOff x="5203274" y="507812"/>
            <a:chExt cx="3579951" cy="1622968"/>
          </a:xfrm>
        </p:grpSpPr>
        <p:pic>
          <p:nvPicPr>
            <p:cNvPr id="542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03274" y="507812"/>
              <a:ext cx="3579951" cy="13418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6195595" y="1792226"/>
              <a:ext cx="15953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  <a:latin typeface="Oswald Light"/>
                </a:rPr>
                <a:t>Fig. 1: LATEX output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54152" y="2586211"/>
            <a:ext cx="4478195" cy="1475545"/>
            <a:chOff x="4754152" y="2878269"/>
            <a:chExt cx="4478195" cy="1475545"/>
          </a:xfrm>
        </p:grpSpPr>
        <p:pic>
          <p:nvPicPr>
            <p:cNvPr id="5427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54152" y="2878269"/>
              <a:ext cx="4478195" cy="1168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6084186" y="4015260"/>
              <a:ext cx="18181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  <a:latin typeface="Oswald Light"/>
                </a:rPr>
                <a:t>Fig. 2: .txt/email output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35539" y="4711522"/>
            <a:ext cx="4115420" cy="1708174"/>
            <a:chOff x="4935539" y="4851258"/>
            <a:chExt cx="4115420" cy="1708174"/>
          </a:xfrm>
        </p:grpSpPr>
        <p:pic>
          <p:nvPicPr>
            <p:cNvPr id="5427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35539" y="4851258"/>
              <a:ext cx="4115420" cy="1357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6320396" y="6220878"/>
              <a:ext cx="14606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/>
                  </a:solidFill>
                  <a:latin typeface="Oswald Light"/>
                </a:rPr>
                <a:t>Fig. 3: CSV output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Image result for CHEMICAL KINETICS"/>
          <p:cNvPicPr>
            <a:picLocks noChangeAspect="1" noChangeArrowheads="1"/>
          </p:cNvPicPr>
          <p:nvPr/>
        </p:nvPicPr>
        <p:blipFill>
          <a:blip r:embed="rId2" cstate="print"/>
          <a:srcRect l="7625" t="10415" r="9101" b="4249"/>
          <a:stretch>
            <a:fillRect/>
          </a:stretch>
        </p:blipFill>
        <p:spPr bwMode="auto">
          <a:xfrm>
            <a:off x="0" y="0"/>
            <a:ext cx="9906000" cy="6868048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 bwMode="auto">
          <a:xfrm>
            <a:off x="0" y="0"/>
            <a:ext cx="9906000" cy="6868048"/>
          </a:xfrm>
          <a:prstGeom prst="rect">
            <a:avLst/>
          </a:prstGeom>
          <a:solidFill>
            <a:schemeClr val="bg1">
              <a:alpha val="99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" y="0"/>
            <a:ext cx="3651249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>
          <a:xfrm>
            <a:off x="2369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IN    CONCLUSION…</a:t>
            </a:r>
          </a:p>
        </p:txBody>
      </p:sp>
      <p:sp>
        <p:nvSpPr>
          <p:cNvPr id="22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12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92009" y="3662825"/>
            <a:ext cx="55020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Thanks to:</a:t>
            </a:r>
          </a:p>
          <a:p>
            <a:pPr lvl="0">
              <a:buFont typeface="Arial" pitchFamily="34" charset="0"/>
              <a:buChar char="•"/>
            </a:pPr>
            <a:r>
              <a:rPr lang="en-US" sz="2800" b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 </a:t>
            </a:r>
            <a:r>
              <a:rPr lang="en-US" sz="2800" b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The entire CS207 teaching team for their support</a:t>
            </a:r>
          </a:p>
          <a:p>
            <a:pPr lvl="0">
              <a:buFont typeface="Arial" pitchFamily="34" charset="0"/>
              <a:buChar char="•"/>
            </a:pPr>
            <a:r>
              <a:rPr lang="en-US" sz="2800" b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 </a:t>
            </a:r>
            <a:r>
              <a:rPr lang="en-US" sz="2800" b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David </a:t>
            </a:r>
            <a:r>
              <a:rPr lang="en-US" sz="2800" b="0" dirty="0" err="1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Sondak</a:t>
            </a:r>
            <a:r>
              <a:rPr lang="en-US" sz="2800" b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 for teaching us what a chemical kinetics is </a:t>
            </a:r>
            <a:r>
              <a:rPr lang="en-US" sz="2800" b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  <a:sym typeface="Wingdings" pitchFamily="2" charset="2"/>
              </a:rPr>
              <a:t></a:t>
            </a:r>
            <a:endParaRPr lang="en-US" sz="2800" b="0" dirty="0" smtClean="0">
              <a:solidFill>
                <a:schemeClr val="tx1">
                  <a:lumMod val="90000"/>
                  <a:lumOff val="10000"/>
                </a:schemeClr>
              </a:solidFill>
              <a:latin typeface="Oswald Light"/>
              <a:cs typeface="Oswald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92009" y="1384663"/>
            <a:ext cx="54341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We hope this package will streamline the workflow process for chemical kinetics reaction research.</a:t>
            </a:r>
            <a:endParaRPr lang="en-US" sz="2800" b="0" dirty="0" smtClean="0">
              <a:solidFill>
                <a:schemeClr val="tx1">
                  <a:lumMod val="90000"/>
                  <a:lumOff val="10000"/>
                </a:schemeClr>
              </a:solidFill>
              <a:latin typeface="Oswald Light"/>
              <a:cs typeface="Oswald Ligh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Image result for CHEMICAL KINETICS"/>
          <p:cNvPicPr>
            <a:picLocks noChangeAspect="1" noChangeArrowheads="1"/>
          </p:cNvPicPr>
          <p:nvPr/>
        </p:nvPicPr>
        <p:blipFill>
          <a:blip r:embed="rId2" cstate="print"/>
          <a:srcRect l="7625" t="10415" r="9101" b="4249"/>
          <a:stretch>
            <a:fillRect/>
          </a:stretch>
        </p:blipFill>
        <p:spPr bwMode="auto">
          <a:xfrm>
            <a:off x="0" y="0"/>
            <a:ext cx="9906000" cy="6868048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 bwMode="auto">
          <a:xfrm>
            <a:off x="0" y="0"/>
            <a:ext cx="9906000" cy="6868048"/>
          </a:xfrm>
          <a:prstGeom prst="rect">
            <a:avLst/>
          </a:prstGeom>
          <a:solidFill>
            <a:schemeClr val="bg1">
              <a:alpha val="99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" y="0"/>
            <a:ext cx="3651249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>
          <a:xfrm>
            <a:off x="2369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IN    CONCLUSION…</a:t>
            </a:r>
          </a:p>
        </p:txBody>
      </p:sp>
      <p:sp>
        <p:nvSpPr>
          <p:cNvPr id="22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13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323518" y="2414584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algn="ctr"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QUESTIONS?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91729" y="3125371"/>
            <a:ext cx="1751292" cy="1743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Image result for CHEMICAL KINETICS"/>
          <p:cNvPicPr>
            <a:picLocks noChangeAspect="1" noChangeArrowheads="1"/>
          </p:cNvPicPr>
          <p:nvPr/>
        </p:nvPicPr>
        <p:blipFill>
          <a:blip r:embed="rId2" cstate="print"/>
          <a:srcRect l="7625" t="10415" r="9101" b="4249"/>
          <a:stretch>
            <a:fillRect/>
          </a:stretch>
        </p:blipFill>
        <p:spPr bwMode="auto">
          <a:xfrm>
            <a:off x="0" y="0"/>
            <a:ext cx="9906000" cy="6868048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 bwMode="auto">
          <a:xfrm>
            <a:off x="0" y="0"/>
            <a:ext cx="9906000" cy="6868048"/>
          </a:xfrm>
          <a:prstGeom prst="rect">
            <a:avLst/>
          </a:prstGeom>
          <a:solidFill>
            <a:schemeClr val="bg1">
              <a:alpha val="98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09922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Garamond"/>
                <a:cs typeface="Garamond"/>
              </a:rPr>
              <a:t>STRICTLY PRIVATE AND CONFIDENTIAL</a:t>
            </a:r>
            <a:endParaRPr lang="en-US" sz="1400" spc="100" dirty="0">
              <a:solidFill>
                <a:srgbClr val="7898B3"/>
              </a:solidFill>
              <a:latin typeface="Garamond"/>
              <a:cs typeface="Garamon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09107" y="3706690"/>
            <a:ext cx="1920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C8C1BC"/>
                </a:solidFill>
                <a:latin typeface="Oswald Regular"/>
                <a:cs typeface="Oswald Regular"/>
              </a:rPr>
              <a:t>PREPARED FOR</a:t>
            </a:r>
            <a:endParaRPr lang="en-US" sz="1800" b="0" spc="300" dirty="0">
              <a:solidFill>
                <a:srgbClr val="C8C1BC"/>
              </a:solidFill>
              <a:latin typeface="Oswald Regular"/>
              <a:cs typeface="Oswald Regular"/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3029648" y="2239526"/>
            <a:ext cx="6876352" cy="94657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DemiBold"/>
                <a:ea typeface="+mj-ea"/>
                <a:cs typeface="Oswald DemiBold"/>
              </a:rPr>
              <a:t>CS207 FINAL PROJECT</a:t>
            </a:r>
            <a:endParaRPr lang="en-US" altLang="ja-JP" sz="4000" b="0" kern="0" dirty="0">
              <a:solidFill>
                <a:srgbClr val="292929">
                  <a:lumMod val="90000"/>
                  <a:lumOff val="1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3029648" y="2928699"/>
            <a:ext cx="6502236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2400" b="0" kern="0" dirty="0" smtClean="0">
                <a:solidFill>
                  <a:srgbClr val="292929">
                    <a:lumMod val="50000"/>
                    <a:lumOff val="50000"/>
                  </a:srgbClr>
                </a:solidFill>
                <a:latin typeface="Oswald DemiBold"/>
                <a:ea typeface="+mj-ea"/>
                <a:cs typeface="Oswald DemiBold"/>
              </a:rPr>
              <a:t>GROUP 1 – CHEMKIN AND OUTPUT PACKAGE</a:t>
            </a:r>
            <a:endParaRPr lang="en-US" altLang="ja-JP" sz="2400" b="0" kern="0" dirty="0">
              <a:solidFill>
                <a:srgbClr val="292929">
                  <a:lumMod val="50000"/>
                  <a:lumOff val="5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09107" y="4076022"/>
            <a:ext cx="19367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DAVID SONDAK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CHARLES LIU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ERIC WU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KEVIN WU</a:t>
            </a:r>
            <a:endParaRPr lang="en-US" sz="1800" b="0" spc="300" dirty="0">
              <a:solidFill>
                <a:srgbClr val="255B89"/>
              </a:solidFill>
              <a:latin typeface="Oswald Regular"/>
              <a:cs typeface="Oswald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33629" y="5746929"/>
            <a:ext cx="165622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BOYUAN SUN</a:t>
            </a:r>
          </a:p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PAUL BLANKLEY</a:t>
            </a:r>
          </a:p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RYAN </a:t>
            </a:r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JANSSEN</a:t>
            </a:r>
          </a:p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11 DECEMBER 2017</a:t>
            </a:r>
            <a:endParaRPr lang="en-US" b="0" dirty="0">
              <a:solidFill>
                <a:srgbClr val="292929">
                  <a:lumMod val="90000"/>
                  <a:lumOff val="10000"/>
                </a:srgbClr>
              </a:solidFill>
              <a:latin typeface="Oswald Regular"/>
              <a:cs typeface="Oswald Regular"/>
            </a:endParaRP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586" y="1513387"/>
            <a:ext cx="2662918" cy="2651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Image result for CHEMICAL KINETICS"/>
          <p:cNvPicPr>
            <a:picLocks noChangeAspect="1" noChangeArrowheads="1"/>
          </p:cNvPicPr>
          <p:nvPr/>
        </p:nvPicPr>
        <p:blipFill>
          <a:blip r:embed="rId2" cstate="print"/>
          <a:srcRect l="7625" t="10415" r="9101" b="4249"/>
          <a:stretch>
            <a:fillRect/>
          </a:stretch>
        </p:blipFill>
        <p:spPr bwMode="auto">
          <a:xfrm>
            <a:off x="0" y="0"/>
            <a:ext cx="9906000" cy="6868048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 bwMode="auto">
          <a:xfrm>
            <a:off x="0" y="0"/>
            <a:ext cx="9906000" cy="6868048"/>
          </a:xfrm>
          <a:prstGeom prst="rect">
            <a:avLst/>
          </a:prstGeom>
          <a:solidFill>
            <a:schemeClr val="bg1">
              <a:alpha val="99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" y="0"/>
            <a:ext cx="3651249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>
          <a:xfrm>
            <a:off x="2369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INTRODUCING CHEMKIN207</a:t>
            </a:r>
          </a:p>
        </p:txBody>
      </p:sp>
      <p:sp>
        <p:nvSpPr>
          <p:cNvPr id="22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2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72040" y="409103"/>
            <a:ext cx="640203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400"/>
              </a:spcAft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CHEMKIN207 is a package for </a:t>
            </a:r>
            <a:r>
              <a:rPr lang="en-US" sz="2400" b="0" dirty="0" smtClean="0">
                <a:solidFill>
                  <a:srgbClr val="255B89"/>
                </a:solidFill>
                <a:latin typeface="Oswald Light"/>
                <a:cs typeface="Oswald Light"/>
              </a:rPr>
              <a:t>calculating and outputting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chemical reactions</a:t>
            </a:r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pPr>
              <a:spcAft>
                <a:spcPts val="2400"/>
              </a:spcAft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Given reaction definitions, concentrations, and temperatures, calculate </a:t>
            </a:r>
            <a:r>
              <a:rPr lang="en-US" sz="2400" b="0" dirty="0" smtClean="0">
                <a:solidFill>
                  <a:srgbClr val="255B89"/>
                </a:solidFill>
                <a:latin typeface="Oswald Light"/>
                <a:cs typeface="Oswald Light"/>
              </a:rPr>
              <a:t>progress rates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and </a:t>
            </a:r>
            <a:r>
              <a:rPr lang="en-US" sz="2400" b="0" dirty="0" smtClean="0">
                <a:solidFill>
                  <a:srgbClr val="255B89"/>
                </a:solidFill>
                <a:latin typeface="Oswald Light"/>
                <a:cs typeface="Oswald Light"/>
              </a:rPr>
              <a:t>reaction rates </a:t>
            </a:r>
          </a:p>
          <a:p>
            <a:pPr>
              <a:spcAft>
                <a:spcPts val="2400"/>
              </a:spcAft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Uses </a:t>
            </a:r>
            <a:r>
              <a:rPr lang="en-US" sz="2400" b="0" dirty="0" smtClean="0">
                <a:solidFill>
                  <a:srgbClr val="255B89"/>
                </a:solidFill>
                <a:latin typeface="Oswald Light"/>
                <a:cs typeface="Oswald Light"/>
              </a:rPr>
              <a:t>NASA polynomial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method</a:t>
            </a:r>
          </a:p>
          <a:p>
            <a:pPr>
              <a:spcAft>
                <a:spcPts val="2400"/>
              </a:spcAft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</a:rPr>
              <a:t>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</a:rPr>
              <a:t>Supports </a:t>
            </a:r>
            <a:r>
              <a:rPr lang="en-US" sz="2400" b="0" dirty="0" smtClean="0">
                <a:solidFill>
                  <a:srgbClr val="255B89"/>
                </a:solidFill>
                <a:latin typeface="Oswald Light"/>
              </a:rPr>
              <a:t>reversible and irreversible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</a:rPr>
              <a:t>elementary reactions</a:t>
            </a:r>
          </a:p>
          <a:p>
            <a:pPr>
              <a:spcAft>
                <a:spcPts val="2400"/>
              </a:spcAft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Compatible with </a:t>
            </a:r>
            <a:r>
              <a:rPr lang="en-US" sz="2400" b="0" dirty="0" smtClean="0">
                <a:solidFill>
                  <a:srgbClr val="255B89"/>
                </a:solidFill>
                <a:latin typeface="Oswald Light"/>
                <a:cs typeface="Oswald Light"/>
              </a:rPr>
              <a:t>Python 3.0-3.6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(inclusive)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9292" y="4713080"/>
            <a:ext cx="1804606" cy="179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TWO </a:t>
            </a: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INSTALLATION OPTIONS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PACKAGE INSTALLATION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5980" y="1943759"/>
            <a:ext cx="430992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0" u="sng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OPTION 1: PIP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pip install chemkin207</a:t>
            </a:r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899" y="4303436"/>
            <a:ext cx="3807083" cy="1739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 cstate="print"/>
          <a:srcRect b="13131"/>
          <a:stretch>
            <a:fillRect/>
          </a:stretch>
        </p:blipFill>
        <p:spPr bwMode="auto">
          <a:xfrm>
            <a:off x="4755900" y="1918325"/>
            <a:ext cx="3807083" cy="1457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445980" y="3861381"/>
            <a:ext cx="3925543" cy="262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0" u="sng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OPTION 2: GITHUB</a:t>
            </a:r>
          </a:p>
          <a:p>
            <a:pPr marL="230188" lvl="1" indent="-227013">
              <a:spcAft>
                <a:spcPts val="300"/>
              </a:spcAft>
            </a:pPr>
            <a:r>
              <a:rPr lang="en-US" sz="2400" b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Clone: </a:t>
            </a:r>
          </a:p>
          <a:p>
            <a:pPr marL="230188" lvl="1" indent="-227013">
              <a:spcAft>
                <a:spcPts val="1200"/>
              </a:spcAft>
            </a:pPr>
            <a:r>
              <a:rPr lang="en-US" sz="2400" b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    </a:t>
            </a:r>
            <a:r>
              <a:rPr lang="en-US" sz="1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https</a:t>
            </a:r>
            <a:r>
              <a:rPr lang="en-US" sz="1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://</a:t>
            </a:r>
            <a:r>
              <a:rPr lang="en-US" sz="1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github.com/cs207-g1 /cs207-FinalProject</a:t>
            </a:r>
            <a:endParaRPr lang="en-US" sz="2400" dirty="0" smtClean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  <a:p>
            <a:pPr marL="287338" lvl="1" indent="-287338">
              <a:spcAft>
                <a:spcPts val="0"/>
              </a:spcAft>
            </a:pPr>
            <a:r>
              <a:rPr lang="en-US" sz="2400" b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Oswald Light"/>
                <a:cs typeface="Oswald Light"/>
              </a:rPr>
              <a:t>Run:</a:t>
            </a:r>
          </a:p>
          <a:p>
            <a:pPr marL="287338" lvl="1" indent="-287338">
              <a:spcAft>
                <a:spcPts val="1200"/>
              </a:spcAft>
            </a:pPr>
            <a:r>
              <a:rPr lang="en-US" sz="2400" b="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US" sz="18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setup.py</a:t>
            </a:r>
            <a:endParaRPr lang="en-US" sz="1800" dirty="0" smtClean="0">
              <a:solidFill>
                <a:schemeClr val="accent1"/>
              </a:solidFill>
              <a:latin typeface="Oswald Light"/>
              <a:cs typeface="Oswald Light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445980" y="3688951"/>
            <a:ext cx="896948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3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67450" y="1"/>
            <a:ext cx="3638550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2914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THREE CLASS FAMILIES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690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610126" y="5562600"/>
            <a:ext cx="1734360" cy="710952"/>
            <a:chOff x="2704290" y="4861699"/>
            <a:chExt cx="1734360" cy="788183"/>
          </a:xfrm>
        </p:grpSpPr>
        <p:sp>
          <p:nvSpPr>
            <p:cNvPr id="30" name="Rectangle 29"/>
            <p:cNvSpPr/>
            <p:nvPr/>
          </p:nvSpPr>
          <p:spPr>
            <a:xfrm>
              <a:off x="2704290" y="4861699"/>
              <a:ext cx="1734360" cy="788183"/>
            </a:xfrm>
            <a:prstGeom prst="rect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713048" y="5134749"/>
              <a:ext cx="1725602" cy="30709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MultiReactionSet()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23987" y="2941652"/>
            <a:ext cx="1734360" cy="710952"/>
            <a:chOff x="615140" y="3153326"/>
            <a:chExt cx="1734360" cy="788183"/>
          </a:xfrm>
        </p:grpSpPr>
        <p:sp>
          <p:nvSpPr>
            <p:cNvPr id="34" name="Rectangle 33"/>
            <p:cNvSpPr/>
            <p:nvPr/>
          </p:nvSpPr>
          <p:spPr>
            <a:xfrm>
              <a:off x="615140" y="3153326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41932" y="3443585"/>
              <a:ext cx="1464310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Reaction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23922" y="4057129"/>
            <a:ext cx="2106768" cy="710245"/>
            <a:chOff x="2518087" y="1466631"/>
            <a:chExt cx="2106768" cy="787400"/>
          </a:xfrm>
        </p:grpSpPr>
        <p:sp>
          <p:nvSpPr>
            <p:cNvPr id="43" name="Rectangle 42"/>
            <p:cNvSpPr/>
            <p:nvPr/>
          </p:nvSpPr>
          <p:spPr>
            <a:xfrm>
              <a:off x="2704290" y="1466631"/>
              <a:ext cx="1734360" cy="787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518087" y="1773613"/>
              <a:ext cx="2106768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ReactionSet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648204" y="909403"/>
            <a:ext cx="1754768" cy="710952"/>
            <a:chOff x="2692640" y="2651676"/>
            <a:chExt cx="1754768" cy="788183"/>
          </a:xfrm>
        </p:grpSpPr>
        <p:sp>
          <p:nvSpPr>
            <p:cNvPr id="49" name="Rectangle 48"/>
            <p:cNvSpPr/>
            <p:nvPr/>
          </p:nvSpPr>
          <p:spPr>
            <a:xfrm>
              <a:off x="2713048" y="2651676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692640" y="2926890"/>
              <a:ext cx="1746010" cy="3070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IrreversibleReaction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660904" y="1776554"/>
            <a:ext cx="1742068" cy="710952"/>
            <a:chOff x="2705340" y="3653135"/>
            <a:chExt cx="1742068" cy="788183"/>
          </a:xfrm>
        </p:grpSpPr>
        <p:sp>
          <p:nvSpPr>
            <p:cNvPr id="57" name="Rectangle 56"/>
            <p:cNvSpPr/>
            <p:nvPr/>
          </p:nvSpPr>
          <p:spPr>
            <a:xfrm>
              <a:off x="2713048" y="3653135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2705340" y="3928349"/>
              <a:ext cx="1733310" cy="3070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ReversibleReaction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cxnSp>
        <p:nvCxnSpPr>
          <p:cNvPr id="77" name="Straight Connector 76"/>
          <p:cNvCxnSpPr>
            <a:endCxn id="54" idx="1"/>
          </p:cNvCxnSpPr>
          <p:nvPr/>
        </p:nvCxnSpPr>
        <p:spPr bwMode="auto">
          <a:xfrm flipV="1">
            <a:off x="2131859" y="1296150"/>
            <a:ext cx="516345" cy="166128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H="1" flipV="1">
            <a:off x="2485250" y="4767374"/>
            <a:ext cx="1" cy="7952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2" name="Rectangle 81"/>
          <p:cNvSpPr/>
          <p:nvPr/>
        </p:nvSpPr>
        <p:spPr>
          <a:xfrm>
            <a:off x="6267450" y="819986"/>
            <a:ext cx="353105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/>
            <a:endParaRPr lang="en-US" sz="28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err="1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IrreversibleReaction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()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/ </a:t>
            </a:r>
            <a:r>
              <a:rPr lang="en-US" sz="2000" b="0" dirty="0" err="1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ReversibleReaction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()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:                 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Calculate respective reaction rates</a:t>
            </a: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/>
            <a:endParaRPr lang="en-US" sz="20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/>
            <a:endParaRPr lang="en-US" sz="20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Reaction()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: Stores information related to one reaction in a set of reactions</a:t>
            </a: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err="1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ReactionSet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()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: Represents entire reaction for a set of elementary reactions</a:t>
            </a:r>
          </a:p>
          <a:p>
            <a:pPr marL="169863" indent="-169863"/>
            <a:endParaRPr lang="en-US" sz="32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MultiReactionSet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()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: Used to compare elements from several ReactionSets</a:t>
            </a:r>
            <a:endParaRPr lang="en-US" sz="20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/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329515" y="5926115"/>
            <a:ext cx="762685" cy="346604"/>
            <a:chOff x="615140" y="3153326"/>
            <a:chExt cx="1734360" cy="788183"/>
          </a:xfrm>
        </p:grpSpPr>
        <p:sp>
          <p:nvSpPr>
            <p:cNvPr id="85" name="Rectangle 84"/>
            <p:cNvSpPr/>
            <p:nvPr/>
          </p:nvSpPr>
          <p:spPr>
            <a:xfrm>
              <a:off x="615140" y="3153326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41932" y="3267138"/>
              <a:ext cx="1464309" cy="62990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Class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259665" y="5623243"/>
            <a:ext cx="723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u="sng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Legend:</a:t>
            </a:r>
            <a:endParaRPr lang="en-US" u="sng" dirty="0"/>
          </a:p>
        </p:txBody>
      </p:sp>
      <p:cxnSp>
        <p:nvCxnSpPr>
          <p:cNvPr id="102" name="Straight Connector 101"/>
          <p:cNvCxnSpPr/>
          <p:nvPr/>
        </p:nvCxnSpPr>
        <p:spPr bwMode="auto">
          <a:xfrm flipV="1">
            <a:off x="2134076" y="2074383"/>
            <a:ext cx="520295" cy="86760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  <p:sp>
        <p:nvSpPr>
          <p:cNvPr id="110" name="Rectangle 109"/>
          <p:cNvSpPr/>
          <p:nvPr/>
        </p:nvSpPr>
        <p:spPr>
          <a:xfrm>
            <a:off x="213722" y="5606320"/>
            <a:ext cx="961028" cy="1023079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 bwMode="auto">
          <a:xfrm flipH="1" flipV="1">
            <a:off x="2485251" y="3652375"/>
            <a:ext cx="1" cy="40015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7963118" y="1"/>
            <a:ext cx="1942882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DATA FLOW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690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75622" y="5665765"/>
            <a:ext cx="762685" cy="346604"/>
            <a:chOff x="615140" y="3153326"/>
            <a:chExt cx="1734360" cy="788183"/>
          </a:xfrm>
        </p:grpSpPr>
        <p:sp>
          <p:nvSpPr>
            <p:cNvPr id="39" name="Rectangle 38"/>
            <p:cNvSpPr/>
            <p:nvPr/>
          </p:nvSpPr>
          <p:spPr>
            <a:xfrm>
              <a:off x="615140" y="3153326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41932" y="3267138"/>
              <a:ext cx="1464309" cy="62990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Class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105772" y="5362893"/>
            <a:ext cx="723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u="sng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Legend:</a:t>
            </a:r>
            <a:endParaRPr lang="en-US" u="sng" dirty="0"/>
          </a:p>
        </p:txBody>
      </p:sp>
      <p:sp>
        <p:nvSpPr>
          <p:cNvPr id="42" name="Rectangle 41"/>
          <p:cNvSpPr/>
          <p:nvPr/>
        </p:nvSpPr>
        <p:spPr>
          <a:xfrm>
            <a:off x="86797" y="6008087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u="sng" dirty="0" smtClean="0">
                <a:solidFill>
                  <a:schemeClr val="tx2">
                    <a:lumMod val="50000"/>
                  </a:schemeClr>
                </a:solidFill>
                <a:latin typeface="Oswald Light"/>
                <a:cs typeface="Oswald Light"/>
              </a:rPr>
              <a:t>class method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686993" y="2847657"/>
            <a:ext cx="9845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reaction_rate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677617" y="1307467"/>
            <a:ext cx="958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_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arrehennius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624293" y="1696207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_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mod_arrehennius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94214" y="2847657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eaction_coef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62762" y="1312578"/>
            <a:ext cx="1534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reaction_coef_forward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00700" y="1704888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reaction_coef_backward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05772" y="5345970"/>
            <a:ext cx="961028" cy="1359630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281307" y="177193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get_nasa_coefs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597549" y="5386199"/>
            <a:ext cx="941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table_output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430086" y="4222727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reaction_rates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101226" y="3937931"/>
            <a:ext cx="1067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reaction_coefs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90915" y="4062351"/>
            <a:ext cx="1085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progress_rates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36280" y="3675058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get_params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41050" y="346291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s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et_params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620591" y="5397063"/>
            <a:ext cx="785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find_rates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96727" y="4213319"/>
            <a:ext cx="10038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get_reactions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175622" y="6303296"/>
            <a:ext cx="762685" cy="346604"/>
          </a:xfrm>
          <a:prstGeom prst="ellipse">
            <a:avLst/>
          </a:prstGeom>
          <a:solidFill>
            <a:schemeClr val="accent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31379" y="6359500"/>
            <a:ext cx="643930" cy="2646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dataset</a:t>
            </a:r>
            <a:endParaRPr lang="en-US" sz="14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206844" y="1393374"/>
            <a:ext cx="1026913" cy="488960"/>
            <a:chOff x="39888" y="1804878"/>
            <a:chExt cx="1026913" cy="488960"/>
          </a:xfrm>
        </p:grpSpPr>
        <p:sp>
          <p:nvSpPr>
            <p:cNvPr id="92" name="Oval 91"/>
            <p:cNvSpPr/>
            <p:nvPr/>
          </p:nvSpPr>
          <p:spPr>
            <a:xfrm>
              <a:off x="47129" y="1804878"/>
              <a:ext cx="1019672" cy="4889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9888" y="1846083"/>
              <a:ext cx="1026912" cy="4370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NASA      </a:t>
              </a:r>
              <a:r>
                <a:rPr lang="en-US" sz="14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coefs</a:t>
              </a: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 (txt)</a:t>
              </a:r>
              <a:endParaRPr lang="en-US" sz="1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00494" y="2361774"/>
            <a:ext cx="1026913" cy="488960"/>
            <a:chOff x="39888" y="1804878"/>
            <a:chExt cx="1026913" cy="488960"/>
          </a:xfrm>
        </p:grpSpPr>
        <p:sp>
          <p:nvSpPr>
            <p:cNvPr id="96" name="Oval 95"/>
            <p:cNvSpPr/>
            <p:nvPr/>
          </p:nvSpPr>
          <p:spPr>
            <a:xfrm>
              <a:off x="47129" y="1804878"/>
              <a:ext cx="1019672" cy="4889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39888" y="1846083"/>
              <a:ext cx="1026912" cy="4370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internal </a:t>
              </a:r>
              <a:r>
                <a:rPr lang="en-US" sz="14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SQLite</a:t>
              </a:r>
              <a:endParaRPr lang="en-US" sz="1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cxnSp>
        <p:nvCxnSpPr>
          <p:cNvPr id="99" name="Straight Connector 98"/>
          <p:cNvCxnSpPr/>
          <p:nvPr/>
        </p:nvCxnSpPr>
        <p:spPr bwMode="auto">
          <a:xfrm flipH="1">
            <a:off x="716771" y="1885509"/>
            <a:ext cx="1" cy="1322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100" name="Rectangle 99"/>
          <p:cNvSpPr/>
          <p:nvPr/>
        </p:nvSpPr>
        <p:spPr>
          <a:xfrm>
            <a:off x="204588" y="1967322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swald Light"/>
              </a:rPr>
              <a:t>make_coef_sql</a:t>
            </a:r>
            <a:endParaRPr 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6" name="Straight Connector 105"/>
          <p:cNvCxnSpPr/>
          <p:nvPr/>
        </p:nvCxnSpPr>
        <p:spPr bwMode="auto">
          <a:xfrm flipH="1">
            <a:off x="716771" y="2231584"/>
            <a:ext cx="1" cy="1322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>
            <a:off x="2330061" y="1943136"/>
            <a:ext cx="33855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124" name="Group 123"/>
          <p:cNvGrpSpPr/>
          <p:nvPr/>
        </p:nvGrpSpPr>
        <p:grpSpPr>
          <a:xfrm>
            <a:off x="108439" y="4609777"/>
            <a:ext cx="1026913" cy="488960"/>
            <a:chOff x="39888" y="1804878"/>
            <a:chExt cx="1026913" cy="488960"/>
          </a:xfrm>
        </p:grpSpPr>
        <p:sp>
          <p:nvSpPr>
            <p:cNvPr id="125" name="Oval 124"/>
            <p:cNvSpPr/>
            <p:nvPr/>
          </p:nvSpPr>
          <p:spPr>
            <a:xfrm>
              <a:off x="47129" y="1804878"/>
              <a:ext cx="1019672" cy="4889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9888" y="1846083"/>
              <a:ext cx="1026912" cy="4370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reactions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list (XML)</a:t>
              </a:r>
              <a:endParaRPr lang="en-US" sz="1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cxnSp>
        <p:nvCxnSpPr>
          <p:cNvPr id="127" name="Straight Connector 126"/>
          <p:cNvCxnSpPr/>
          <p:nvPr/>
        </p:nvCxnSpPr>
        <p:spPr bwMode="auto">
          <a:xfrm flipV="1">
            <a:off x="628813" y="4455171"/>
            <a:ext cx="1" cy="1558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 flipH="1">
            <a:off x="3909060" y="5661225"/>
            <a:ext cx="812992" cy="7973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 flipH="1">
            <a:off x="5659752" y="5661225"/>
            <a:ext cx="157642" cy="79565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>
            <a:off x="3349317" y="4739205"/>
            <a:ext cx="1342861" cy="6792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/>
          <p:cNvCxnSpPr/>
          <p:nvPr/>
        </p:nvCxnSpPr>
        <p:spPr bwMode="auto">
          <a:xfrm>
            <a:off x="3328416" y="4624251"/>
            <a:ext cx="2408791" cy="8098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8" name="Rectangle 157"/>
          <p:cNvSpPr/>
          <p:nvPr/>
        </p:nvSpPr>
        <p:spPr>
          <a:xfrm>
            <a:off x="5528645" y="2847657"/>
            <a:ext cx="101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progress_rate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59" name="Straight Connector 158"/>
          <p:cNvCxnSpPr/>
          <p:nvPr/>
        </p:nvCxnSpPr>
        <p:spPr bwMode="auto">
          <a:xfrm>
            <a:off x="4850787" y="1626316"/>
            <a:ext cx="0" cy="1236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63" name="Straight Connector 162"/>
          <p:cNvCxnSpPr/>
          <p:nvPr/>
        </p:nvCxnSpPr>
        <p:spPr bwMode="auto">
          <a:xfrm>
            <a:off x="5169147" y="2007752"/>
            <a:ext cx="0" cy="8712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>
            <a:off x="6038561" y="1461356"/>
            <a:ext cx="7432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74" name="Straight Connector 173"/>
          <p:cNvCxnSpPr/>
          <p:nvPr/>
        </p:nvCxnSpPr>
        <p:spPr bwMode="auto">
          <a:xfrm flipH="1">
            <a:off x="6415513" y="1861406"/>
            <a:ext cx="3336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 flipH="1">
            <a:off x="4876900" y="5665988"/>
            <a:ext cx="183288" cy="7926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grpSp>
        <p:nvGrpSpPr>
          <p:cNvPr id="238" name="Group 237"/>
          <p:cNvGrpSpPr/>
          <p:nvPr/>
        </p:nvGrpSpPr>
        <p:grpSpPr>
          <a:xfrm>
            <a:off x="1610126" y="5562600"/>
            <a:ext cx="1734360" cy="710952"/>
            <a:chOff x="2704290" y="4861699"/>
            <a:chExt cx="1734360" cy="788183"/>
          </a:xfrm>
        </p:grpSpPr>
        <p:sp>
          <p:nvSpPr>
            <p:cNvPr id="239" name="Rectangle 238"/>
            <p:cNvSpPr/>
            <p:nvPr/>
          </p:nvSpPr>
          <p:spPr>
            <a:xfrm>
              <a:off x="2704290" y="4861699"/>
              <a:ext cx="1734360" cy="788183"/>
            </a:xfrm>
            <a:prstGeom prst="rect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2713048" y="5134749"/>
              <a:ext cx="1725602" cy="30709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MultiReactionSet()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1623987" y="2941652"/>
            <a:ext cx="1734360" cy="710952"/>
            <a:chOff x="615140" y="3153326"/>
            <a:chExt cx="1734360" cy="788183"/>
          </a:xfrm>
        </p:grpSpPr>
        <p:sp>
          <p:nvSpPr>
            <p:cNvPr id="242" name="Rectangle 241"/>
            <p:cNvSpPr/>
            <p:nvPr/>
          </p:nvSpPr>
          <p:spPr>
            <a:xfrm>
              <a:off x="615140" y="3153326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41932" y="3428540"/>
              <a:ext cx="1464310" cy="3070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Reaction()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1423922" y="4057129"/>
            <a:ext cx="2106768" cy="710245"/>
            <a:chOff x="2518087" y="1466631"/>
            <a:chExt cx="2106768" cy="787400"/>
          </a:xfrm>
        </p:grpSpPr>
        <p:sp>
          <p:nvSpPr>
            <p:cNvPr id="245" name="Rectangle 244"/>
            <p:cNvSpPr/>
            <p:nvPr/>
          </p:nvSpPr>
          <p:spPr>
            <a:xfrm>
              <a:off x="2704290" y="1466631"/>
              <a:ext cx="1734360" cy="787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518087" y="1773613"/>
              <a:ext cx="2106768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ReactionSet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247" name="Group 246"/>
          <p:cNvGrpSpPr/>
          <p:nvPr/>
        </p:nvGrpSpPr>
        <p:grpSpPr>
          <a:xfrm>
            <a:off x="2648204" y="909403"/>
            <a:ext cx="1754768" cy="710952"/>
            <a:chOff x="2692640" y="2651676"/>
            <a:chExt cx="1754768" cy="788183"/>
          </a:xfrm>
        </p:grpSpPr>
        <p:sp>
          <p:nvSpPr>
            <p:cNvPr id="248" name="Rectangle 247"/>
            <p:cNvSpPr/>
            <p:nvPr/>
          </p:nvSpPr>
          <p:spPr>
            <a:xfrm>
              <a:off x="2713048" y="2651676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692640" y="2926890"/>
              <a:ext cx="1746010" cy="3070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IrreversibleReaction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2660904" y="1776554"/>
            <a:ext cx="1742068" cy="710952"/>
            <a:chOff x="2705340" y="3653135"/>
            <a:chExt cx="1742068" cy="788183"/>
          </a:xfrm>
        </p:grpSpPr>
        <p:sp>
          <p:nvSpPr>
            <p:cNvPr id="251" name="Rectangle 250"/>
            <p:cNvSpPr/>
            <p:nvPr/>
          </p:nvSpPr>
          <p:spPr>
            <a:xfrm>
              <a:off x="2713048" y="3653135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705340" y="3928349"/>
              <a:ext cx="1733310" cy="3070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ReversibleReaction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sp>
        <p:nvSpPr>
          <p:cNvPr id="272" name="Rectangle 271"/>
          <p:cNvSpPr/>
          <p:nvPr/>
        </p:nvSpPr>
        <p:spPr>
          <a:xfrm>
            <a:off x="1453728" y="2179499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get_query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75" name="Straight Connector 274"/>
          <p:cNvCxnSpPr/>
          <p:nvPr/>
        </p:nvCxnSpPr>
        <p:spPr bwMode="auto">
          <a:xfrm>
            <a:off x="1062206" y="4381558"/>
            <a:ext cx="53493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77" name="Straight Connector 276"/>
          <p:cNvCxnSpPr/>
          <p:nvPr/>
        </p:nvCxnSpPr>
        <p:spPr bwMode="auto">
          <a:xfrm flipV="1">
            <a:off x="1846776" y="2030500"/>
            <a:ext cx="0" cy="231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1" name="Straight Connector 290"/>
          <p:cNvCxnSpPr/>
          <p:nvPr/>
        </p:nvCxnSpPr>
        <p:spPr bwMode="auto">
          <a:xfrm>
            <a:off x="5335184" y="3009683"/>
            <a:ext cx="259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2" name="Straight Connector 291"/>
          <p:cNvCxnSpPr/>
          <p:nvPr/>
        </p:nvCxnSpPr>
        <p:spPr bwMode="auto">
          <a:xfrm>
            <a:off x="6495243" y="3009683"/>
            <a:ext cx="259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5" name="Straight Connector 294"/>
          <p:cNvCxnSpPr/>
          <p:nvPr/>
        </p:nvCxnSpPr>
        <p:spPr bwMode="auto">
          <a:xfrm>
            <a:off x="4850787" y="3153969"/>
            <a:ext cx="0" cy="7630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8" name="Straight Connector 297"/>
          <p:cNvCxnSpPr/>
          <p:nvPr/>
        </p:nvCxnSpPr>
        <p:spPr bwMode="auto">
          <a:xfrm>
            <a:off x="5986328" y="3153969"/>
            <a:ext cx="0" cy="9529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9" name="Straight Connector 298"/>
          <p:cNvCxnSpPr/>
          <p:nvPr/>
        </p:nvCxnSpPr>
        <p:spPr bwMode="auto">
          <a:xfrm>
            <a:off x="7121870" y="3153969"/>
            <a:ext cx="0" cy="11322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00" name="Straight Connector 299"/>
          <p:cNvCxnSpPr/>
          <p:nvPr/>
        </p:nvCxnSpPr>
        <p:spPr bwMode="auto">
          <a:xfrm flipH="1">
            <a:off x="2413159" y="2452264"/>
            <a:ext cx="235045" cy="457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03" name="Straight Connector 302"/>
          <p:cNvCxnSpPr/>
          <p:nvPr/>
        </p:nvCxnSpPr>
        <p:spPr bwMode="auto">
          <a:xfrm>
            <a:off x="2371861" y="4802241"/>
            <a:ext cx="0" cy="760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06" name="Straight Connector 305"/>
          <p:cNvCxnSpPr/>
          <p:nvPr/>
        </p:nvCxnSpPr>
        <p:spPr bwMode="auto">
          <a:xfrm flipH="1">
            <a:off x="6395005" y="1462231"/>
            <a:ext cx="382482" cy="3729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08" name="Straight Connector 307"/>
          <p:cNvCxnSpPr/>
          <p:nvPr/>
        </p:nvCxnSpPr>
        <p:spPr bwMode="auto">
          <a:xfrm flipH="1" flipV="1">
            <a:off x="6091425" y="1531625"/>
            <a:ext cx="658629" cy="3306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15" name="Straight Connector 314"/>
          <p:cNvCxnSpPr/>
          <p:nvPr/>
        </p:nvCxnSpPr>
        <p:spPr bwMode="auto">
          <a:xfrm flipH="1">
            <a:off x="2389303" y="1620355"/>
            <a:ext cx="271601" cy="12897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19" name="Straight Connector 318"/>
          <p:cNvCxnSpPr/>
          <p:nvPr/>
        </p:nvCxnSpPr>
        <p:spPr bwMode="auto">
          <a:xfrm>
            <a:off x="3358347" y="4106962"/>
            <a:ext cx="7914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V="1">
            <a:off x="3358347" y="4226588"/>
            <a:ext cx="2089953" cy="19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>
            <a:off x="3358347" y="4381558"/>
            <a:ext cx="31368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34" name="Straight Connector 333"/>
          <p:cNvCxnSpPr/>
          <p:nvPr/>
        </p:nvCxnSpPr>
        <p:spPr bwMode="auto">
          <a:xfrm>
            <a:off x="3358347" y="3009683"/>
            <a:ext cx="10446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38" name="Straight Connector 337"/>
          <p:cNvCxnSpPr/>
          <p:nvPr/>
        </p:nvCxnSpPr>
        <p:spPr bwMode="auto">
          <a:xfrm>
            <a:off x="4402972" y="1865127"/>
            <a:ext cx="4739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/>
          <p:cNvCxnSpPr/>
          <p:nvPr/>
        </p:nvCxnSpPr>
        <p:spPr bwMode="auto">
          <a:xfrm>
            <a:off x="4375100" y="1471605"/>
            <a:ext cx="26299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/>
          <p:cNvCxnSpPr/>
          <p:nvPr/>
        </p:nvCxnSpPr>
        <p:spPr bwMode="auto">
          <a:xfrm flipV="1">
            <a:off x="4362822" y="1471605"/>
            <a:ext cx="262990" cy="363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46" name="Straight Connector 345"/>
          <p:cNvCxnSpPr/>
          <p:nvPr/>
        </p:nvCxnSpPr>
        <p:spPr bwMode="auto">
          <a:xfrm>
            <a:off x="2371861" y="3660928"/>
            <a:ext cx="0" cy="4062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49" name="Straight Connector 348"/>
          <p:cNvCxnSpPr/>
          <p:nvPr/>
        </p:nvCxnSpPr>
        <p:spPr bwMode="auto">
          <a:xfrm>
            <a:off x="1292841" y="3665532"/>
            <a:ext cx="402004" cy="3872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52" name="Straight Connector 351"/>
          <p:cNvCxnSpPr/>
          <p:nvPr/>
        </p:nvCxnSpPr>
        <p:spPr bwMode="auto">
          <a:xfrm flipH="1" flipV="1">
            <a:off x="1281307" y="3827459"/>
            <a:ext cx="315835" cy="2397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58" name="Straight Connector 357"/>
          <p:cNvCxnSpPr/>
          <p:nvPr/>
        </p:nvCxnSpPr>
        <p:spPr bwMode="auto">
          <a:xfrm flipV="1">
            <a:off x="1233757" y="2452264"/>
            <a:ext cx="295006" cy="15098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360" name="Rectangle 359"/>
          <p:cNvSpPr/>
          <p:nvPr/>
        </p:nvSpPr>
        <p:spPr>
          <a:xfrm>
            <a:off x="3599741" y="6411747"/>
            <a:ext cx="1040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4">
                    <a:lumMod val="50000"/>
                  </a:schemeClr>
                </a:solidFill>
                <a:latin typeface="Oswald Light"/>
              </a:rPr>
              <a:t>to_table_multi</a:t>
            </a:r>
            <a:endParaRPr lang="en-US" sz="14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61" name="Rectangle 360"/>
          <p:cNvSpPr/>
          <p:nvPr/>
        </p:nvSpPr>
        <p:spPr>
          <a:xfrm>
            <a:off x="5389790" y="6411747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plot_rates_against_temperature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4672603" y="6411747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t</a:t>
            </a:r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o_table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63" name="Straight Connector 362"/>
          <p:cNvCxnSpPr/>
          <p:nvPr/>
        </p:nvCxnSpPr>
        <p:spPr bwMode="auto">
          <a:xfrm>
            <a:off x="2624138" y="4748213"/>
            <a:ext cx="2177072" cy="17165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4" name="Straight Connector 363"/>
          <p:cNvCxnSpPr/>
          <p:nvPr/>
        </p:nvCxnSpPr>
        <p:spPr bwMode="auto">
          <a:xfrm>
            <a:off x="3215089" y="4739205"/>
            <a:ext cx="2313556" cy="17298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65" name="Straight Connector 364"/>
          <p:cNvCxnSpPr/>
          <p:nvPr/>
        </p:nvCxnSpPr>
        <p:spPr bwMode="auto">
          <a:xfrm>
            <a:off x="3344485" y="6058752"/>
            <a:ext cx="385505" cy="3998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Straight Connector 318"/>
          <p:cNvCxnSpPr/>
          <p:nvPr/>
        </p:nvCxnSpPr>
        <p:spPr bwMode="auto">
          <a:xfrm>
            <a:off x="3358347" y="4106962"/>
            <a:ext cx="7914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4101226" y="3937931"/>
            <a:ext cx="1067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reaction_coefs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8" name="Group 240"/>
          <p:cNvGrpSpPr/>
          <p:nvPr/>
        </p:nvGrpSpPr>
        <p:grpSpPr>
          <a:xfrm>
            <a:off x="1623987" y="2941652"/>
            <a:ext cx="1734360" cy="710952"/>
            <a:chOff x="615140" y="3153326"/>
            <a:chExt cx="1734360" cy="788183"/>
          </a:xfrm>
        </p:grpSpPr>
        <p:sp>
          <p:nvSpPr>
            <p:cNvPr id="242" name="Rectangle 241"/>
            <p:cNvSpPr/>
            <p:nvPr/>
          </p:nvSpPr>
          <p:spPr>
            <a:xfrm>
              <a:off x="615140" y="3153326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41932" y="3428540"/>
              <a:ext cx="1464310" cy="3070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Reaction()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cxnSp>
        <p:nvCxnSpPr>
          <p:cNvPr id="346" name="Straight Connector 345"/>
          <p:cNvCxnSpPr/>
          <p:nvPr/>
        </p:nvCxnSpPr>
        <p:spPr bwMode="auto">
          <a:xfrm>
            <a:off x="2371861" y="3660928"/>
            <a:ext cx="0" cy="4062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75" name="Straight Connector 274"/>
          <p:cNvCxnSpPr/>
          <p:nvPr/>
        </p:nvCxnSpPr>
        <p:spPr bwMode="auto">
          <a:xfrm>
            <a:off x="1261303" y="2346089"/>
            <a:ext cx="259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>
            <a:off x="3349317" y="4739205"/>
            <a:ext cx="1342861" cy="6792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/>
          <p:cNvCxnSpPr/>
          <p:nvPr/>
        </p:nvCxnSpPr>
        <p:spPr bwMode="auto">
          <a:xfrm>
            <a:off x="3328416" y="4624251"/>
            <a:ext cx="2408791" cy="8098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Rectangle 73"/>
          <p:cNvSpPr/>
          <p:nvPr/>
        </p:nvSpPr>
        <p:spPr>
          <a:xfrm>
            <a:off x="4597549" y="5386199"/>
            <a:ext cx="941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table_output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620591" y="5397063"/>
            <a:ext cx="785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find_rates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 bwMode="auto">
          <a:xfrm flipH="1">
            <a:off x="3926713" y="5661225"/>
            <a:ext cx="795338" cy="752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 flipH="1">
            <a:off x="5403089" y="5665988"/>
            <a:ext cx="433386" cy="7477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 flipH="1">
            <a:off x="4626802" y="5665988"/>
            <a:ext cx="433386" cy="7477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63" name="Straight Connector 162"/>
          <p:cNvCxnSpPr/>
          <p:nvPr/>
        </p:nvCxnSpPr>
        <p:spPr bwMode="auto">
          <a:xfrm>
            <a:off x="5169147" y="2007752"/>
            <a:ext cx="0" cy="8712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1" name="Straight Connector 290"/>
          <p:cNvCxnSpPr/>
          <p:nvPr/>
        </p:nvCxnSpPr>
        <p:spPr bwMode="auto">
          <a:xfrm>
            <a:off x="5335184" y="3009683"/>
            <a:ext cx="259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2" name="Straight Connector 291"/>
          <p:cNvCxnSpPr/>
          <p:nvPr/>
        </p:nvCxnSpPr>
        <p:spPr bwMode="auto">
          <a:xfrm>
            <a:off x="6495243" y="3009683"/>
            <a:ext cx="259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6686993" y="2847657"/>
            <a:ext cx="9845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reaction_rate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94214" y="2847657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eaction_coef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5528645" y="2847657"/>
            <a:ext cx="101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progress_rate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95" name="Straight Connector 294"/>
          <p:cNvCxnSpPr/>
          <p:nvPr/>
        </p:nvCxnSpPr>
        <p:spPr bwMode="auto">
          <a:xfrm>
            <a:off x="4850787" y="3153969"/>
            <a:ext cx="0" cy="7630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8" name="Straight Connector 297"/>
          <p:cNvCxnSpPr/>
          <p:nvPr/>
        </p:nvCxnSpPr>
        <p:spPr bwMode="auto">
          <a:xfrm>
            <a:off x="5986328" y="3153969"/>
            <a:ext cx="0" cy="9529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9" name="Straight Connector 298"/>
          <p:cNvCxnSpPr/>
          <p:nvPr/>
        </p:nvCxnSpPr>
        <p:spPr bwMode="auto">
          <a:xfrm>
            <a:off x="7121870" y="3153969"/>
            <a:ext cx="0" cy="11322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44" name="Rectangle 43"/>
          <p:cNvSpPr/>
          <p:nvPr/>
        </p:nvSpPr>
        <p:spPr>
          <a:xfrm>
            <a:off x="6677617" y="1307467"/>
            <a:ext cx="958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_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arrehennius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624293" y="1696207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_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mod_arrehennius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62762" y="1312578"/>
            <a:ext cx="1534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reaction_coef_forward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00700" y="1704888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reaction_coef_backward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 bwMode="auto">
          <a:xfrm flipH="1">
            <a:off x="6038561" y="1461356"/>
            <a:ext cx="7432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74" name="Straight Connector 173"/>
          <p:cNvCxnSpPr/>
          <p:nvPr/>
        </p:nvCxnSpPr>
        <p:spPr bwMode="auto">
          <a:xfrm flipH="1">
            <a:off x="6415513" y="1861406"/>
            <a:ext cx="3336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06" name="Straight Connector 305"/>
          <p:cNvCxnSpPr/>
          <p:nvPr/>
        </p:nvCxnSpPr>
        <p:spPr bwMode="auto">
          <a:xfrm flipH="1">
            <a:off x="6395005" y="1462231"/>
            <a:ext cx="382482" cy="3729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08" name="Straight Connector 307"/>
          <p:cNvCxnSpPr/>
          <p:nvPr/>
        </p:nvCxnSpPr>
        <p:spPr bwMode="auto">
          <a:xfrm flipH="1" flipV="1">
            <a:off x="6091425" y="1531625"/>
            <a:ext cx="658629" cy="3306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38" name="Straight Connector 337"/>
          <p:cNvCxnSpPr/>
          <p:nvPr/>
        </p:nvCxnSpPr>
        <p:spPr bwMode="auto">
          <a:xfrm>
            <a:off x="4402972" y="1865127"/>
            <a:ext cx="4739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/>
          <p:cNvCxnSpPr/>
          <p:nvPr/>
        </p:nvCxnSpPr>
        <p:spPr bwMode="auto">
          <a:xfrm>
            <a:off x="4375100" y="1471605"/>
            <a:ext cx="26299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/>
          <p:cNvCxnSpPr/>
          <p:nvPr/>
        </p:nvCxnSpPr>
        <p:spPr bwMode="auto">
          <a:xfrm flipV="1">
            <a:off x="4362822" y="1471605"/>
            <a:ext cx="262990" cy="363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/>
          <p:cNvCxnSpPr/>
          <p:nvPr/>
        </p:nvCxnSpPr>
        <p:spPr bwMode="auto">
          <a:xfrm>
            <a:off x="4850787" y="1626316"/>
            <a:ext cx="0" cy="1236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73" name="Rectangle 72"/>
          <p:cNvSpPr/>
          <p:nvPr/>
        </p:nvSpPr>
        <p:spPr>
          <a:xfrm>
            <a:off x="1281307" y="177193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get_nasa_coefs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2330061" y="1943136"/>
            <a:ext cx="33855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10" name="Group 246"/>
          <p:cNvGrpSpPr/>
          <p:nvPr/>
        </p:nvGrpSpPr>
        <p:grpSpPr>
          <a:xfrm>
            <a:off x="2648204" y="909403"/>
            <a:ext cx="1754768" cy="710952"/>
            <a:chOff x="2692640" y="2651676"/>
            <a:chExt cx="1754768" cy="788183"/>
          </a:xfrm>
        </p:grpSpPr>
        <p:sp>
          <p:nvSpPr>
            <p:cNvPr id="248" name="Rectangle 247"/>
            <p:cNvSpPr/>
            <p:nvPr/>
          </p:nvSpPr>
          <p:spPr>
            <a:xfrm>
              <a:off x="2713048" y="2651676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692640" y="2926890"/>
              <a:ext cx="1746010" cy="3070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IrreversibleReaction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12" name="Group 249"/>
          <p:cNvGrpSpPr/>
          <p:nvPr/>
        </p:nvGrpSpPr>
        <p:grpSpPr>
          <a:xfrm>
            <a:off x="2660904" y="1776554"/>
            <a:ext cx="1742068" cy="710952"/>
            <a:chOff x="2705340" y="3653135"/>
            <a:chExt cx="1742068" cy="788183"/>
          </a:xfrm>
        </p:grpSpPr>
        <p:sp>
          <p:nvSpPr>
            <p:cNvPr id="251" name="Rectangle 250"/>
            <p:cNvSpPr/>
            <p:nvPr/>
          </p:nvSpPr>
          <p:spPr>
            <a:xfrm>
              <a:off x="2713048" y="3653135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705340" y="3928349"/>
              <a:ext cx="1733310" cy="3070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ReversibleReaction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sp>
        <p:nvSpPr>
          <p:cNvPr id="272" name="Rectangle 271"/>
          <p:cNvSpPr/>
          <p:nvPr/>
        </p:nvSpPr>
        <p:spPr>
          <a:xfrm>
            <a:off x="1453728" y="2179499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get_query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77" name="Straight Connector 276"/>
          <p:cNvCxnSpPr/>
          <p:nvPr/>
        </p:nvCxnSpPr>
        <p:spPr bwMode="auto">
          <a:xfrm flipV="1">
            <a:off x="1846776" y="2030500"/>
            <a:ext cx="0" cy="231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00" name="Straight Connector 299"/>
          <p:cNvCxnSpPr/>
          <p:nvPr/>
        </p:nvCxnSpPr>
        <p:spPr bwMode="auto">
          <a:xfrm flipH="1">
            <a:off x="2413159" y="2452264"/>
            <a:ext cx="235045" cy="457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15" name="Straight Connector 314"/>
          <p:cNvCxnSpPr/>
          <p:nvPr/>
        </p:nvCxnSpPr>
        <p:spPr bwMode="auto">
          <a:xfrm flipH="1">
            <a:off x="2389303" y="1620355"/>
            <a:ext cx="271601" cy="12897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34" name="Straight Connector 333"/>
          <p:cNvCxnSpPr/>
          <p:nvPr/>
        </p:nvCxnSpPr>
        <p:spPr bwMode="auto">
          <a:xfrm>
            <a:off x="3358347" y="3009683"/>
            <a:ext cx="10446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Rectangle 97"/>
          <p:cNvSpPr/>
          <p:nvPr/>
        </p:nvSpPr>
        <p:spPr bwMode="auto">
          <a:xfrm>
            <a:off x="0" y="0"/>
            <a:ext cx="9906000" cy="6868048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963118" y="10049"/>
            <a:ext cx="1942882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INTENDED USAGE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690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7" name="Group 237"/>
          <p:cNvGrpSpPr/>
          <p:nvPr/>
        </p:nvGrpSpPr>
        <p:grpSpPr>
          <a:xfrm>
            <a:off x="1610126" y="5562600"/>
            <a:ext cx="1734360" cy="710952"/>
            <a:chOff x="2704290" y="4861699"/>
            <a:chExt cx="1734360" cy="788183"/>
          </a:xfrm>
        </p:grpSpPr>
        <p:sp>
          <p:nvSpPr>
            <p:cNvPr id="239" name="Rectangle 238"/>
            <p:cNvSpPr/>
            <p:nvPr/>
          </p:nvSpPr>
          <p:spPr>
            <a:xfrm>
              <a:off x="2704290" y="4861699"/>
              <a:ext cx="1734360" cy="788183"/>
            </a:xfrm>
            <a:prstGeom prst="rect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2713048" y="5134749"/>
              <a:ext cx="1725602" cy="30709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MultiReactionSet()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9" name="Group 243"/>
          <p:cNvGrpSpPr/>
          <p:nvPr/>
        </p:nvGrpSpPr>
        <p:grpSpPr>
          <a:xfrm>
            <a:off x="1423922" y="4057129"/>
            <a:ext cx="2106768" cy="710245"/>
            <a:chOff x="2518087" y="1466631"/>
            <a:chExt cx="2106768" cy="787400"/>
          </a:xfrm>
        </p:grpSpPr>
        <p:sp>
          <p:nvSpPr>
            <p:cNvPr id="245" name="Rectangle 244"/>
            <p:cNvSpPr/>
            <p:nvPr/>
          </p:nvSpPr>
          <p:spPr>
            <a:xfrm>
              <a:off x="2704290" y="1466631"/>
              <a:ext cx="1734360" cy="787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518087" y="1773613"/>
              <a:ext cx="2106768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ReactionSet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cxnSp>
        <p:nvCxnSpPr>
          <p:cNvPr id="303" name="Straight Connector 302"/>
          <p:cNvCxnSpPr/>
          <p:nvPr/>
        </p:nvCxnSpPr>
        <p:spPr bwMode="auto">
          <a:xfrm>
            <a:off x="2371861" y="4802241"/>
            <a:ext cx="0" cy="760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04" name="Straight Connector 103"/>
          <p:cNvCxnSpPr/>
          <p:nvPr/>
        </p:nvCxnSpPr>
        <p:spPr bwMode="auto">
          <a:xfrm>
            <a:off x="1062206" y="4381558"/>
            <a:ext cx="53493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05" name="Straight Connector 104"/>
          <p:cNvCxnSpPr/>
          <p:nvPr/>
        </p:nvCxnSpPr>
        <p:spPr bwMode="auto">
          <a:xfrm>
            <a:off x="1292841" y="3665532"/>
            <a:ext cx="402004" cy="3872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07" name="Straight Connector 106"/>
          <p:cNvCxnSpPr/>
          <p:nvPr/>
        </p:nvCxnSpPr>
        <p:spPr bwMode="auto">
          <a:xfrm flipH="1" flipV="1">
            <a:off x="1281307" y="3827459"/>
            <a:ext cx="315835" cy="2397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V="1">
            <a:off x="3358347" y="4226588"/>
            <a:ext cx="2089953" cy="19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>
            <a:off x="3358347" y="4381558"/>
            <a:ext cx="31368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/>
          <p:cNvCxnSpPr/>
          <p:nvPr/>
        </p:nvCxnSpPr>
        <p:spPr bwMode="auto">
          <a:xfrm>
            <a:off x="3215089" y="4739205"/>
            <a:ext cx="2313556" cy="17298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/>
          <p:nvPr/>
        </p:nvCxnSpPr>
        <p:spPr bwMode="auto">
          <a:xfrm>
            <a:off x="2624138" y="4748213"/>
            <a:ext cx="2177072" cy="17165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3" name="Straight Connector 262"/>
          <p:cNvCxnSpPr/>
          <p:nvPr/>
        </p:nvCxnSpPr>
        <p:spPr bwMode="auto">
          <a:xfrm>
            <a:off x="3344485" y="6058752"/>
            <a:ext cx="385505" cy="3998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144"/>
          <p:cNvSpPr/>
          <p:nvPr/>
        </p:nvSpPr>
        <p:spPr>
          <a:xfrm>
            <a:off x="53920" y="831340"/>
            <a:ext cx="1332016" cy="4343246"/>
          </a:xfrm>
          <a:prstGeom prst="rect">
            <a:avLst/>
          </a:prstGeom>
          <a:solidFill>
            <a:schemeClr val="tx1">
              <a:lumMod val="25000"/>
              <a:lumOff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206844" y="1393374"/>
            <a:ext cx="1026913" cy="488960"/>
            <a:chOff x="39888" y="1804878"/>
            <a:chExt cx="1026913" cy="488960"/>
          </a:xfrm>
        </p:grpSpPr>
        <p:sp>
          <p:nvSpPr>
            <p:cNvPr id="109" name="Oval 108"/>
            <p:cNvSpPr/>
            <p:nvPr/>
          </p:nvSpPr>
          <p:spPr>
            <a:xfrm>
              <a:off x="47129" y="1804878"/>
              <a:ext cx="1019672" cy="4889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9888" y="1846083"/>
              <a:ext cx="1026912" cy="4370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NASA      </a:t>
              </a:r>
              <a:r>
                <a:rPr lang="en-US" sz="14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coefs</a:t>
              </a: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 (txt)</a:t>
              </a:r>
              <a:endParaRPr lang="en-US" sz="1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cxnSp>
        <p:nvCxnSpPr>
          <p:cNvPr id="115" name="Straight Connector 114"/>
          <p:cNvCxnSpPr/>
          <p:nvPr/>
        </p:nvCxnSpPr>
        <p:spPr bwMode="auto">
          <a:xfrm flipH="1">
            <a:off x="716771" y="1885509"/>
            <a:ext cx="1" cy="1322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117" name="Rectangle 116"/>
          <p:cNvSpPr/>
          <p:nvPr/>
        </p:nvSpPr>
        <p:spPr>
          <a:xfrm>
            <a:off x="204588" y="1967322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swald Light"/>
              </a:rPr>
              <a:t>make_coef_sql</a:t>
            </a:r>
            <a:endParaRPr 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 bwMode="auto">
          <a:xfrm flipH="1">
            <a:off x="716771" y="2231584"/>
            <a:ext cx="1" cy="1322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grpSp>
        <p:nvGrpSpPr>
          <p:cNvPr id="112" name="Group 111"/>
          <p:cNvGrpSpPr/>
          <p:nvPr/>
        </p:nvGrpSpPr>
        <p:grpSpPr>
          <a:xfrm>
            <a:off x="200494" y="2361774"/>
            <a:ext cx="1026913" cy="488960"/>
            <a:chOff x="39888" y="1804878"/>
            <a:chExt cx="1026913" cy="488960"/>
          </a:xfrm>
        </p:grpSpPr>
        <p:sp>
          <p:nvSpPr>
            <p:cNvPr id="113" name="Oval 112"/>
            <p:cNvSpPr/>
            <p:nvPr/>
          </p:nvSpPr>
          <p:spPr>
            <a:xfrm>
              <a:off x="47129" y="1804878"/>
              <a:ext cx="1019672" cy="4889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9888" y="1846083"/>
              <a:ext cx="1026912" cy="4370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internal </a:t>
              </a:r>
              <a:r>
                <a:rPr lang="en-US" sz="14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SQLite</a:t>
              </a:r>
              <a:endParaRPr lang="en-US" sz="1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cxnSp>
        <p:nvCxnSpPr>
          <p:cNvPr id="127" name="Straight Connector 126"/>
          <p:cNvCxnSpPr/>
          <p:nvPr/>
        </p:nvCxnSpPr>
        <p:spPr bwMode="auto">
          <a:xfrm flipV="1">
            <a:off x="628813" y="4455171"/>
            <a:ext cx="1" cy="1558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436280" y="3675058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get_params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41050" y="346291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s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et_params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96727" y="4213319"/>
            <a:ext cx="10038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get_reactions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6" name="Group 123"/>
          <p:cNvGrpSpPr/>
          <p:nvPr/>
        </p:nvGrpSpPr>
        <p:grpSpPr>
          <a:xfrm>
            <a:off x="108439" y="4609777"/>
            <a:ext cx="1026913" cy="488960"/>
            <a:chOff x="39888" y="1804878"/>
            <a:chExt cx="1026913" cy="488960"/>
          </a:xfrm>
        </p:grpSpPr>
        <p:sp>
          <p:nvSpPr>
            <p:cNvPr id="125" name="Oval 124"/>
            <p:cNvSpPr/>
            <p:nvPr/>
          </p:nvSpPr>
          <p:spPr>
            <a:xfrm>
              <a:off x="47129" y="1804878"/>
              <a:ext cx="1019672" cy="4889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9888" y="1846083"/>
              <a:ext cx="1026912" cy="4370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reactions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list (XML)</a:t>
              </a:r>
              <a:endParaRPr lang="en-US" sz="1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3586890" y="3827458"/>
            <a:ext cx="3946539" cy="2940921"/>
          </a:xfrm>
          <a:prstGeom prst="rect">
            <a:avLst/>
          </a:prstGeom>
          <a:solidFill>
            <a:schemeClr val="tx1">
              <a:lumMod val="25000"/>
              <a:lumOff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4529879" y="5039380"/>
            <a:ext cx="2133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Oswald Light"/>
              </a:rPr>
              <a:t>USER OUTPUTS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430086" y="4222727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reaction_rates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90915" y="4062351"/>
            <a:ext cx="1085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progress_rates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599741" y="6411747"/>
            <a:ext cx="1040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4">
                    <a:lumMod val="50000"/>
                  </a:schemeClr>
                </a:solidFill>
                <a:latin typeface="Oswald Light"/>
              </a:rPr>
              <a:t>to_table_multi</a:t>
            </a:r>
            <a:endParaRPr lang="en-US" sz="14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389790" y="6411747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plot_rates_against_temperature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672603" y="6411747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t</a:t>
            </a:r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o_table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1253" y="948529"/>
            <a:ext cx="1398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Oswald Light"/>
              </a:rPr>
              <a:t>USER INPUTS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9" name="Straight Connector 318"/>
          <p:cNvCxnSpPr/>
          <p:nvPr/>
        </p:nvCxnSpPr>
        <p:spPr bwMode="auto">
          <a:xfrm>
            <a:off x="3358347" y="4106962"/>
            <a:ext cx="7914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4101226" y="3937931"/>
            <a:ext cx="1067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reaction_coefs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" name="Group 240"/>
          <p:cNvGrpSpPr/>
          <p:nvPr/>
        </p:nvGrpSpPr>
        <p:grpSpPr>
          <a:xfrm>
            <a:off x="1623987" y="2941652"/>
            <a:ext cx="1734360" cy="710952"/>
            <a:chOff x="615140" y="3153326"/>
            <a:chExt cx="1734360" cy="788183"/>
          </a:xfrm>
        </p:grpSpPr>
        <p:sp>
          <p:nvSpPr>
            <p:cNvPr id="242" name="Rectangle 241"/>
            <p:cNvSpPr/>
            <p:nvPr/>
          </p:nvSpPr>
          <p:spPr>
            <a:xfrm>
              <a:off x="615140" y="3153326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41932" y="3428540"/>
              <a:ext cx="1464310" cy="3070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Reaction()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cxnSp>
        <p:nvCxnSpPr>
          <p:cNvPr id="346" name="Straight Connector 345"/>
          <p:cNvCxnSpPr/>
          <p:nvPr/>
        </p:nvCxnSpPr>
        <p:spPr bwMode="auto">
          <a:xfrm>
            <a:off x="2371861" y="3660928"/>
            <a:ext cx="0" cy="4062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75" name="Straight Connector 274"/>
          <p:cNvCxnSpPr/>
          <p:nvPr/>
        </p:nvCxnSpPr>
        <p:spPr bwMode="auto">
          <a:xfrm>
            <a:off x="1261303" y="2346089"/>
            <a:ext cx="259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>
            <a:off x="3349317" y="4739205"/>
            <a:ext cx="1342861" cy="6792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/>
          <p:cNvCxnSpPr/>
          <p:nvPr/>
        </p:nvCxnSpPr>
        <p:spPr bwMode="auto">
          <a:xfrm>
            <a:off x="3328416" y="4624251"/>
            <a:ext cx="2408791" cy="8098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4" name="Rectangle 73"/>
          <p:cNvSpPr/>
          <p:nvPr/>
        </p:nvSpPr>
        <p:spPr>
          <a:xfrm>
            <a:off x="4597549" y="5386199"/>
            <a:ext cx="941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table_output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620591" y="5397063"/>
            <a:ext cx="785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find_rates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 bwMode="auto">
          <a:xfrm flipH="1">
            <a:off x="3926713" y="5661225"/>
            <a:ext cx="795338" cy="7524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 flipH="1">
            <a:off x="5403089" y="5665988"/>
            <a:ext cx="433386" cy="7477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 flipH="1">
            <a:off x="4626802" y="5665988"/>
            <a:ext cx="433386" cy="7477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63" name="Straight Connector 162"/>
          <p:cNvCxnSpPr/>
          <p:nvPr/>
        </p:nvCxnSpPr>
        <p:spPr bwMode="auto">
          <a:xfrm>
            <a:off x="5169147" y="2007752"/>
            <a:ext cx="0" cy="8712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1" name="Straight Connector 290"/>
          <p:cNvCxnSpPr/>
          <p:nvPr/>
        </p:nvCxnSpPr>
        <p:spPr bwMode="auto">
          <a:xfrm>
            <a:off x="5335184" y="3009683"/>
            <a:ext cx="259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2" name="Straight Connector 291"/>
          <p:cNvCxnSpPr/>
          <p:nvPr/>
        </p:nvCxnSpPr>
        <p:spPr bwMode="auto">
          <a:xfrm>
            <a:off x="6495243" y="3009683"/>
            <a:ext cx="2592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6686993" y="2847657"/>
            <a:ext cx="9845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reaction_rate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94214" y="2847657"/>
            <a:ext cx="10021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eaction_coef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5528645" y="2847657"/>
            <a:ext cx="1019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progress_rate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95" name="Straight Connector 294"/>
          <p:cNvCxnSpPr/>
          <p:nvPr/>
        </p:nvCxnSpPr>
        <p:spPr bwMode="auto">
          <a:xfrm>
            <a:off x="4850787" y="3153969"/>
            <a:ext cx="0" cy="7630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8" name="Straight Connector 297"/>
          <p:cNvCxnSpPr/>
          <p:nvPr/>
        </p:nvCxnSpPr>
        <p:spPr bwMode="auto">
          <a:xfrm>
            <a:off x="5986328" y="3153969"/>
            <a:ext cx="0" cy="9529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299" name="Straight Connector 298"/>
          <p:cNvCxnSpPr/>
          <p:nvPr/>
        </p:nvCxnSpPr>
        <p:spPr bwMode="auto">
          <a:xfrm>
            <a:off x="7121870" y="3153969"/>
            <a:ext cx="0" cy="11322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44" name="Rectangle 43"/>
          <p:cNvSpPr/>
          <p:nvPr/>
        </p:nvSpPr>
        <p:spPr>
          <a:xfrm>
            <a:off x="6677617" y="1307467"/>
            <a:ext cx="958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_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arrehennius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624293" y="1696207"/>
            <a:ext cx="12795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_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mod_arrehennius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562762" y="1312578"/>
            <a:ext cx="1534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reaction_coef_forward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00700" y="1704888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reaction_coef_backward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 bwMode="auto">
          <a:xfrm flipH="1">
            <a:off x="6038561" y="1461356"/>
            <a:ext cx="74327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74" name="Straight Connector 173"/>
          <p:cNvCxnSpPr/>
          <p:nvPr/>
        </p:nvCxnSpPr>
        <p:spPr bwMode="auto">
          <a:xfrm flipH="1">
            <a:off x="6415513" y="1861406"/>
            <a:ext cx="3336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06" name="Straight Connector 305"/>
          <p:cNvCxnSpPr/>
          <p:nvPr/>
        </p:nvCxnSpPr>
        <p:spPr bwMode="auto">
          <a:xfrm flipH="1">
            <a:off x="6395005" y="1462231"/>
            <a:ext cx="382482" cy="37297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08" name="Straight Connector 307"/>
          <p:cNvCxnSpPr/>
          <p:nvPr/>
        </p:nvCxnSpPr>
        <p:spPr bwMode="auto">
          <a:xfrm flipH="1" flipV="1">
            <a:off x="6091425" y="1531625"/>
            <a:ext cx="658629" cy="3306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38" name="Straight Connector 337"/>
          <p:cNvCxnSpPr/>
          <p:nvPr/>
        </p:nvCxnSpPr>
        <p:spPr bwMode="auto">
          <a:xfrm>
            <a:off x="4402972" y="1865127"/>
            <a:ext cx="4739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40" name="Straight Connector 339"/>
          <p:cNvCxnSpPr/>
          <p:nvPr/>
        </p:nvCxnSpPr>
        <p:spPr bwMode="auto">
          <a:xfrm>
            <a:off x="4375100" y="1471605"/>
            <a:ext cx="26299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44" name="Straight Connector 343"/>
          <p:cNvCxnSpPr/>
          <p:nvPr/>
        </p:nvCxnSpPr>
        <p:spPr bwMode="auto">
          <a:xfrm flipV="1">
            <a:off x="4362822" y="1471605"/>
            <a:ext cx="262990" cy="363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/>
          <p:cNvCxnSpPr/>
          <p:nvPr/>
        </p:nvCxnSpPr>
        <p:spPr bwMode="auto">
          <a:xfrm>
            <a:off x="4850787" y="1626316"/>
            <a:ext cx="0" cy="12360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73" name="Rectangle 72"/>
          <p:cNvSpPr/>
          <p:nvPr/>
        </p:nvSpPr>
        <p:spPr>
          <a:xfrm>
            <a:off x="1281307" y="177193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get_nasa_coefs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 bwMode="auto">
          <a:xfrm>
            <a:off x="2330061" y="1943136"/>
            <a:ext cx="338551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246"/>
          <p:cNvGrpSpPr/>
          <p:nvPr/>
        </p:nvGrpSpPr>
        <p:grpSpPr>
          <a:xfrm>
            <a:off x="2648204" y="909403"/>
            <a:ext cx="1754768" cy="710952"/>
            <a:chOff x="2692640" y="2651676"/>
            <a:chExt cx="1754768" cy="788183"/>
          </a:xfrm>
        </p:grpSpPr>
        <p:sp>
          <p:nvSpPr>
            <p:cNvPr id="248" name="Rectangle 247"/>
            <p:cNvSpPr/>
            <p:nvPr/>
          </p:nvSpPr>
          <p:spPr>
            <a:xfrm>
              <a:off x="2713048" y="2651676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2692640" y="2926890"/>
              <a:ext cx="1746010" cy="3070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IrreversibleReaction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5" name="Group 249"/>
          <p:cNvGrpSpPr/>
          <p:nvPr/>
        </p:nvGrpSpPr>
        <p:grpSpPr>
          <a:xfrm>
            <a:off x="2660904" y="1776554"/>
            <a:ext cx="1742068" cy="710952"/>
            <a:chOff x="2705340" y="3653135"/>
            <a:chExt cx="1742068" cy="788183"/>
          </a:xfrm>
        </p:grpSpPr>
        <p:sp>
          <p:nvSpPr>
            <p:cNvPr id="251" name="Rectangle 250"/>
            <p:cNvSpPr/>
            <p:nvPr/>
          </p:nvSpPr>
          <p:spPr>
            <a:xfrm>
              <a:off x="2713048" y="3653135"/>
              <a:ext cx="1734360" cy="788183"/>
            </a:xfrm>
            <a:prstGeom prst="rect">
              <a:avLst/>
            </a:prstGeom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2705340" y="3928349"/>
              <a:ext cx="1733310" cy="30709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ReversibleReaction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sp>
        <p:nvSpPr>
          <p:cNvPr id="272" name="Rectangle 271"/>
          <p:cNvSpPr/>
          <p:nvPr/>
        </p:nvSpPr>
        <p:spPr>
          <a:xfrm>
            <a:off x="1453728" y="2179499"/>
            <a:ext cx="780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get_query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77" name="Straight Connector 276"/>
          <p:cNvCxnSpPr/>
          <p:nvPr/>
        </p:nvCxnSpPr>
        <p:spPr bwMode="auto">
          <a:xfrm flipV="1">
            <a:off x="1846776" y="2030500"/>
            <a:ext cx="0" cy="231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00" name="Straight Connector 299"/>
          <p:cNvCxnSpPr/>
          <p:nvPr/>
        </p:nvCxnSpPr>
        <p:spPr bwMode="auto">
          <a:xfrm flipH="1">
            <a:off x="2413159" y="2452264"/>
            <a:ext cx="235045" cy="4578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15" name="Straight Connector 314"/>
          <p:cNvCxnSpPr/>
          <p:nvPr/>
        </p:nvCxnSpPr>
        <p:spPr bwMode="auto">
          <a:xfrm flipH="1">
            <a:off x="2389303" y="1620355"/>
            <a:ext cx="271601" cy="12897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34" name="Straight Connector 333"/>
          <p:cNvCxnSpPr/>
          <p:nvPr/>
        </p:nvCxnSpPr>
        <p:spPr bwMode="auto">
          <a:xfrm>
            <a:off x="3358347" y="3009683"/>
            <a:ext cx="10446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Rectangle 97"/>
          <p:cNvSpPr/>
          <p:nvPr/>
        </p:nvSpPr>
        <p:spPr bwMode="auto">
          <a:xfrm>
            <a:off x="0" y="0"/>
            <a:ext cx="9906000" cy="6868048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963118" y="1"/>
            <a:ext cx="1942882" cy="6868047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INTENDED USAGE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690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6" name="Group 237"/>
          <p:cNvGrpSpPr/>
          <p:nvPr/>
        </p:nvGrpSpPr>
        <p:grpSpPr>
          <a:xfrm>
            <a:off x="1610126" y="5562600"/>
            <a:ext cx="1734360" cy="710952"/>
            <a:chOff x="2704290" y="4861699"/>
            <a:chExt cx="1734360" cy="788183"/>
          </a:xfrm>
        </p:grpSpPr>
        <p:sp>
          <p:nvSpPr>
            <p:cNvPr id="239" name="Rectangle 238"/>
            <p:cNvSpPr/>
            <p:nvPr/>
          </p:nvSpPr>
          <p:spPr>
            <a:xfrm>
              <a:off x="2704290" y="4861699"/>
              <a:ext cx="1734360" cy="788183"/>
            </a:xfrm>
            <a:prstGeom prst="rect">
              <a:avLst/>
            </a:prstGeom>
            <a:solidFill>
              <a:schemeClr val="accent4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2713048" y="5134749"/>
              <a:ext cx="1725602" cy="307090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MultiReactionSet()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grpSp>
        <p:nvGrpSpPr>
          <p:cNvPr id="7" name="Group 243"/>
          <p:cNvGrpSpPr/>
          <p:nvPr/>
        </p:nvGrpSpPr>
        <p:grpSpPr>
          <a:xfrm>
            <a:off x="1423922" y="4057129"/>
            <a:ext cx="2106768" cy="710245"/>
            <a:chOff x="2518087" y="1466631"/>
            <a:chExt cx="2106768" cy="787400"/>
          </a:xfrm>
        </p:grpSpPr>
        <p:sp>
          <p:nvSpPr>
            <p:cNvPr id="245" name="Rectangle 244"/>
            <p:cNvSpPr/>
            <p:nvPr/>
          </p:nvSpPr>
          <p:spPr>
            <a:xfrm>
              <a:off x="2704290" y="1466631"/>
              <a:ext cx="1734360" cy="787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2518087" y="1773613"/>
              <a:ext cx="2106768" cy="27699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ReactionSet</a:t>
              </a:r>
              <a:r>
                <a:rPr lang="en-US" sz="15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()</a:t>
              </a:r>
              <a:endParaRPr lang="en-US" sz="15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cxnSp>
        <p:nvCxnSpPr>
          <p:cNvPr id="303" name="Straight Connector 302"/>
          <p:cNvCxnSpPr/>
          <p:nvPr/>
        </p:nvCxnSpPr>
        <p:spPr bwMode="auto">
          <a:xfrm>
            <a:off x="2371861" y="4802241"/>
            <a:ext cx="0" cy="7603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04" name="Straight Connector 103"/>
          <p:cNvCxnSpPr/>
          <p:nvPr/>
        </p:nvCxnSpPr>
        <p:spPr bwMode="auto">
          <a:xfrm>
            <a:off x="1062206" y="4381558"/>
            <a:ext cx="53493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05" name="Straight Connector 104"/>
          <p:cNvCxnSpPr/>
          <p:nvPr/>
        </p:nvCxnSpPr>
        <p:spPr bwMode="auto">
          <a:xfrm>
            <a:off x="1292841" y="3665532"/>
            <a:ext cx="402004" cy="3872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107" name="Straight Connector 106"/>
          <p:cNvCxnSpPr/>
          <p:nvPr/>
        </p:nvCxnSpPr>
        <p:spPr bwMode="auto">
          <a:xfrm flipH="1" flipV="1">
            <a:off x="1281307" y="3827459"/>
            <a:ext cx="315835" cy="2397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cxnSp>
        <p:nvCxnSpPr>
          <p:cNvPr id="322" name="Straight Connector 321"/>
          <p:cNvCxnSpPr/>
          <p:nvPr/>
        </p:nvCxnSpPr>
        <p:spPr bwMode="auto">
          <a:xfrm flipV="1">
            <a:off x="3358347" y="4226588"/>
            <a:ext cx="2089953" cy="19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23" name="Straight Connector 322"/>
          <p:cNvCxnSpPr/>
          <p:nvPr/>
        </p:nvCxnSpPr>
        <p:spPr bwMode="auto">
          <a:xfrm>
            <a:off x="3358347" y="4381558"/>
            <a:ext cx="31368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/>
          <p:cNvCxnSpPr/>
          <p:nvPr/>
        </p:nvCxnSpPr>
        <p:spPr bwMode="auto">
          <a:xfrm>
            <a:off x="3215089" y="4739205"/>
            <a:ext cx="2313556" cy="17298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/>
          <p:nvPr/>
        </p:nvCxnSpPr>
        <p:spPr bwMode="auto">
          <a:xfrm>
            <a:off x="2624138" y="4748213"/>
            <a:ext cx="2177072" cy="17165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63" name="Straight Connector 262"/>
          <p:cNvCxnSpPr/>
          <p:nvPr/>
        </p:nvCxnSpPr>
        <p:spPr bwMode="auto">
          <a:xfrm>
            <a:off x="3344485" y="6058752"/>
            <a:ext cx="385505" cy="3998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Rectangle 144"/>
          <p:cNvSpPr/>
          <p:nvPr/>
        </p:nvSpPr>
        <p:spPr>
          <a:xfrm>
            <a:off x="53920" y="831340"/>
            <a:ext cx="1332016" cy="4343246"/>
          </a:xfrm>
          <a:prstGeom prst="rect">
            <a:avLst/>
          </a:prstGeom>
          <a:solidFill>
            <a:schemeClr val="tx1">
              <a:lumMod val="25000"/>
              <a:lumOff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07"/>
          <p:cNvGrpSpPr/>
          <p:nvPr/>
        </p:nvGrpSpPr>
        <p:grpSpPr>
          <a:xfrm>
            <a:off x="206844" y="1393374"/>
            <a:ext cx="1026913" cy="488960"/>
            <a:chOff x="39888" y="1804878"/>
            <a:chExt cx="1026913" cy="488960"/>
          </a:xfrm>
        </p:grpSpPr>
        <p:sp>
          <p:nvSpPr>
            <p:cNvPr id="109" name="Oval 108"/>
            <p:cNvSpPr/>
            <p:nvPr/>
          </p:nvSpPr>
          <p:spPr>
            <a:xfrm>
              <a:off x="47129" y="1804878"/>
              <a:ext cx="1019672" cy="4889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9888" y="1846083"/>
              <a:ext cx="1026912" cy="4370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NASA      </a:t>
              </a:r>
              <a:r>
                <a:rPr lang="en-US" sz="14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coefs</a:t>
              </a: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 (txt)</a:t>
              </a:r>
              <a:endParaRPr lang="en-US" sz="1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cxnSp>
        <p:nvCxnSpPr>
          <p:cNvPr id="115" name="Straight Connector 114"/>
          <p:cNvCxnSpPr/>
          <p:nvPr/>
        </p:nvCxnSpPr>
        <p:spPr bwMode="auto">
          <a:xfrm flipH="1">
            <a:off x="716771" y="1885509"/>
            <a:ext cx="1" cy="1322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117" name="Rectangle 116"/>
          <p:cNvSpPr/>
          <p:nvPr/>
        </p:nvSpPr>
        <p:spPr>
          <a:xfrm>
            <a:off x="204588" y="1967322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swald Light"/>
              </a:rPr>
              <a:t>make_coef_sql</a:t>
            </a:r>
            <a:endParaRPr lang="en-US" sz="14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 bwMode="auto">
          <a:xfrm flipH="1">
            <a:off x="716771" y="2231584"/>
            <a:ext cx="1" cy="1322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grpSp>
        <p:nvGrpSpPr>
          <p:cNvPr id="9" name="Group 111"/>
          <p:cNvGrpSpPr/>
          <p:nvPr/>
        </p:nvGrpSpPr>
        <p:grpSpPr>
          <a:xfrm>
            <a:off x="200494" y="2361774"/>
            <a:ext cx="1026913" cy="488960"/>
            <a:chOff x="39888" y="1804878"/>
            <a:chExt cx="1026913" cy="488960"/>
          </a:xfrm>
        </p:grpSpPr>
        <p:sp>
          <p:nvSpPr>
            <p:cNvPr id="113" name="Oval 112"/>
            <p:cNvSpPr/>
            <p:nvPr/>
          </p:nvSpPr>
          <p:spPr>
            <a:xfrm>
              <a:off x="47129" y="1804878"/>
              <a:ext cx="1019672" cy="4889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39888" y="1846083"/>
              <a:ext cx="1026912" cy="4370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internal </a:t>
              </a:r>
              <a:r>
                <a:rPr lang="en-US" sz="1400" b="0" dirty="0" err="1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SQLite</a:t>
              </a:r>
              <a:endParaRPr lang="en-US" sz="1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cxnSp>
        <p:nvCxnSpPr>
          <p:cNvPr id="127" name="Straight Connector 126"/>
          <p:cNvCxnSpPr/>
          <p:nvPr/>
        </p:nvCxnSpPr>
        <p:spPr bwMode="auto">
          <a:xfrm flipV="1">
            <a:off x="628813" y="4455171"/>
            <a:ext cx="1" cy="1558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triangle" w="sm" len="sm"/>
          </a:ln>
          <a:effectLst/>
        </p:spPr>
      </p:cxnSp>
      <p:sp>
        <p:nvSpPr>
          <p:cNvPr id="81" name="Rectangle 80"/>
          <p:cNvSpPr/>
          <p:nvPr/>
        </p:nvSpPr>
        <p:spPr>
          <a:xfrm>
            <a:off x="436280" y="3675058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get_params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41050" y="3462916"/>
            <a:ext cx="88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s</a:t>
            </a:r>
            <a:r>
              <a:rPr lang="en-US" sz="1400" u="sng" dirty="0" err="1" smtClean="0">
                <a:solidFill>
                  <a:schemeClr val="tx2">
                    <a:lumMod val="50000"/>
                  </a:schemeClr>
                </a:solidFill>
                <a:latin typeface="Oswald Light"/>
              </a:rPr>
              <a:t>et_params</a:t>
            </a:r>
            <a:endParaRPr lang="en-US" sz="1400" u="sng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96727" y="4213319"/>
            <a:ext cx="10038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get_reactions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0" name="Group 123"/>
          <p:cNvGrpSpPr/>
          <p:nvPr/>
        </p:nvGrpSpPr>
        <p:grpSpPr>
          <a:xfrm>
            <a:off x="108439" y="4609777"/>
            <a:ext cx="1026913" cy="488960"/>
            <a:chOff x="39888" y="1804878"/>
            <a:chExt cx="1026913" cy="488960"/>
          </a:xfrm>
        </p:grpSpPr>
        <p:sp>
          <p:nvSpPr>
            <p:cNvPr id="125" name="Oval 124"/>
            <p:cNvSpPr/>
            <p:nvPr/>
          </p:nvSpPr>
          <p:spPr>
            <a:xfrm>
              <a:off x="47129" y="1804878"/>
              <a:ext cx="1019672" cy="48896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9888" y="1846083"/>
              <a:ext cx="1026912" cy="437043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reactions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rPr>
                <a:t>list (XML)</a:t>
              </a:r>
              <a:endParaRPr lang="en-US" sz="1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endParaRPr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3586890" y="3827458"/>
            <a:ext cx="3946539" cy="2940921"/>
          </a:xfrm>
          <a:prstGeom prst="rect">
            <a:avLst/>
          </a:prstGeom>
          <a:solidFill>
            <a:schemeClr val="tx1">
              <a:lumMod val="25000"/>
              <a:lumOff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4529879" y="5039380"/>
            <a:ext cx="21339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Oswald Light"/>
              </a:rPr>
              <a:t>USER OUTPUTS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430086" y="4222727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reaction_rates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390915" y="4062351"/>
            <a:ext cx="10855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progress_rates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599741" y="6411747"/>
            <a:ext cx="1040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4">
                    <a:lumMod val="50000"/>
                  </a:schemeClr>
                </a:solidFill>
                <a:latin typeface="Oswald Light"/>
              </a:rPr>
              <a:t>to_table_multi</a:t>
            </a:r>
            <a:endParaRPr lang="en-US" sz="1400" u="sng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389790" y="6411747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plot_rates_against_temperature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672603" y="6411747"/>
            <a:ext cx="66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t</a:t>
            </a:r>
            <a:r>
              <a:rPr lang="en-US" sz="1400" u="sng" dirty="0" err="1" smtClean="0">
                <a:solidFill>
                  <a:schemeClr val="accent2">
                    <a:lumMod val="75000"/>
                  </a:schemeClr>
                </a:solidFill>
                <a:latin typeface="Oswald Light"/>
              </a:rPr>
              <a:t>o_table</a:t>
            </a:r>
            <a:endParaRPr lang="en-US" sz="1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6028" y="948529"/>
            <a:ext cx="1398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Oswald Light"/>
              </a:rPr>
              <a:t>USER INPUTS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2368857" y="1039928"/>
            <a:ext cx="50451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User can simply:</a:t>
            </a:r>
          </a:p>
          <a:p>
            <a:pPr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input NASA coefficients (once)</a:t>
            </a:r>
          </a:p>
          <a:p>
            <a:pPr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</a:rPr>
              <a:t>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</a:rPr>
              <a:t>set reactions via XML</a:t>
            </a:r>
          </a:p>
          <a:p>
            <a:pPr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</a:rPr>
              <a:t>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</a:rPr>
              <a:t>query reaction rates, progress rates, or plots/tables</a:t>
            </a:r>
          </a:p>
        </p:txBody>
      </p: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-5348" y="1624803"/>
            <a:ext cx="9911348" cy="5233197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025" y="6455625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ENABLING A WIDE RANGE OF OUTPUT USE CASES</a:t>
            </a:r>
            <a:endParaRPr lang="en-US" altLang="ja-JP" sz="20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811465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OUTPUT PACKAGE: MOTIVATION</a:t>
            </a:r>
            <a:endParaRPr lang="en-US" altLang="ja-JP" sz="44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0713" y="1772568"/>
            <a:ext cx="9282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 Obtaining reaction rates is rarely the last step in the workflow: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1344221" y="2362470"/>
            <a:ext cx="7214901" cy="3730047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1456734" y="2449959"/>
          <a:ext cx="6987436" cy="3581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9985"/>
                <a:gridCol w="1797451"/>
              </a:tblGrid>
              <a:tr h="413279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GB" sz="20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Typical usage for reaction</a:t>
                      </a:r>
                      <a:r>
                        <a:rPr lang="en-GB" sz="2000" b="1" i="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 rate calculations:</a:t>
                      </a:r>
                      <a:endParaRPr lang="en-GB" sz="2000" b="1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Oswald Light" pitchFamily="2" charset="0"/>
                        <a:cs typeface="Garamond"/>
                      </a:endParaRPr>
                    </a:p>
                  </a:txBody>
                  <a:tcPr anchor="b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GB" sz="20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CHEMKIN207 tool</a:t>
                      </a:r>
                      <a:endParaRPr lang="en-GB" sz="2000" b="1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Oswald Light" pitchFamily="2" charset="0"/>
                        <a:cs typeface="Garamond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451">
                <a:tc>
                  <a:txBody>
                    <a:bodyPr/>
                    <a:lstStyle/>
                    <a:p>
                      <a:pPr marL="0" indent="0">
                        <a:lnSpc>
                          <a:spcPct val="110000"/>
                        </a:lnSpc>
                        <a:buNone/>
                      </a:pPr>
                      <a:r>
                        <a:rPr lang="en-GB" sz="20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Publication</a:t>
                      </a:r>
                      <a:r>
                        <a:rPr lang="en-GB" sz="2000" b="0" i="0" dirty="0" smtClean="0">
                          <a:solidFill>
                            <a:srgbClr val="FFFFFF"/>
                          </a:solidFill>
                          <a:latin typeface="Oswald Light" pitchFamily="2" charset="0"/>
                          <a:cs typeface="Garamond"/>
                        </a:rPr>
                        <a:t> </a:t>
                      </a:r>
                      <a:r>
                        <a:rPr lang="en-GB" sz="2000" b="0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of findings via LATEX</a:t>
                      </a:r>
                      <a:endParaRPr lang="en-GB" sz="2000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Oswald Light" pitchFamily="2" charset="0"/>
                        <a:cs typeface="Garamon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.</a:t>
                      </a:r>
                      <a:r>
                        <a:rPr lang="en-GB" sz="1600" b="1" i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to_table</a:t>
                      </a:r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(‘LATEX’)</a:t>
                      </a:r>
                      <a:endParaRPr lang="en-US" sz="16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45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GB" sz="20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Sharing/storing</a:t>
                      </a:r>
                      <a:r>
                        <a:rPr lang="en-GB" sz="2000" b="0" i="0" dirty="0" smtClean="0">
                          <a:solidFill>
                            <a:srgbClr val="FFFFFF"/>
                          </a:solidFill>
                          <a:latin typeface="Oswald Light" pitchFamily="2" charset="0"/>
                          <a:cs typeface="Garamond"/>
                        </a:rPr>
                        <a:t> </a:t>
                      </a:r>
                      <a:r>
                        <a:rPr lang="en-GB" sz="2000" b="0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reactions</a:t>
                      </a:r>
                      <a:endParaRPr lang="en-GB" sz="2000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Oswald Light" pitchFamily="2" charset="0"/>
                        <a:cs typeface="Garamon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.</a:t>
                      </a:r>
                      <a:r>
                        <a:rPr lang="en-GB" sz="1600" b="1" i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to_table</a:t>
                      </a:r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(‘HDF5’)</a:t>
                      </a:r>
                      <a:endParaRPr lang="en-US" sz="160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.</a:t>
                      </a:r>
                      <a:r>
                        <a:rPr lang="en-GB" sz="1600" b="1" i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to_table</a:t>
                      </a:r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(‘CSV’)</a:t>
                      </a:r>
                      <a:endParaRPr lang="en-US" sz="160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45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GB" sz="2000" b="0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Copy/paste</a:t>
                      </a:r>
                      <a:r>
                        <a:rPr lang="en-GB" sz="2000" b="0" i="0" dirty="0" smtClean="0">
                          <a:solidFill>
                            <a:srgbClr val="FFFFFF"/>
                          </a:solidFill>
                          <a:latin typeface="Oswald Light" pitchFamily="2" charset="0"/>
                          <a:cs typeface="Garamond"/>
                        </a:rPr>
                        <a:t> </a:t>
                      </a:r>
                      <a:r>
                        <a:rPr lang="en-GB" sz="20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inline</a:t>
                      </a:r>
                      <a:r>
                        <a:rPr lang="en-GB" sz="2000" b="0" i="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 in email </a:t>
                      </a:r>
                      <a:r>
                        <a:rPr lang="en-GB" sz="2000" b="0" i="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to colleagues</a:t>
                      </a:r>
                      <a:endParaRPr lang="en-GB" sz="2000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Oswald Light" pitchFamily="2" charset="0"/>
                        <a:cs typeface="Garamon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.</a:t>
                      </a:r>
                      <a:r>
                        <a:rPr lang="en-GB" sz="1600" b="1" i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to_table</a:t>
                      </a:r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(‘TXT’)</a:t>
                      </a:r>
                      <a:endParaRPr lang="en-US" sz="160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45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GB" sz="20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Export</a:t>
                      </a:r>
                      <a:r>
                        <a:rPr lang="en-GB" sz="2000" b="0" i="0" dirty="0" smtClean="0">
                          <a:solidFill>
                            <a:srgbClr val="FFFFFF"/>
                          </a:solidFill>
                          <a:latin typeface="Oswald Light" pitchFamily="2" charset="0"/>
                          <a:cs typeface="Garamond"/>
                        </a:rPr>
                        <a:t> </a:t>
                      </a:r>
                      <a:r>
                        <a:rPr lang="en-GB" sz="2000" b="0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to secondary analysis in </a:t>
                      </a:r>
                      <a:r>
                        <a:rPr lang="en-GB" sz="2000" b="0" i="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excel etc.</a:t>
                      </a:r>
                      <a:endParaRPr lang="en-GB" sz="2000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Oswald Light" pitchFamily="2" charset="0"/>
                        <a:cs typeface="Garamon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.</a:t>
                      </a:r>
                      <a:r>
                        <a:rPr lang="en-GB" sz="1600" b="1" i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to_table</a:t>
                      </a:r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(‘CSV’)</a:t>
                      </a:r>
                      <a:endParaRPr lang="en-US" sz="160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6451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GB" sz="2000" b="0" i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Visualization/analysis</a:t>
                      </a:r>
                      <a:r>
                        <a:rPr lang="en-GB" sz="2000" b="0" i="0" dirty="0" smtClean="0">
                          <a:solidFill>
                            <a:srgbClr val="FFFFFF"/>
                          </a:solidFill>
                          <a:latin typeface="Oswald Light" pitchFamily="2" charset="0"/>
                          <a:cs typeface="Garamond"/>
                        </a:rPr>
                        <a:t> </a:t>
                      </a:r>
                      <a:r>
                        <a:rPr lang="en-GB" sz="2000" b="0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via plots, determine max/min rates</a:t>
                      </a:r>
                      <a:endParaRPr lang="en-GB" sz="2000" b="0" i="0" dirty="0">
                        <a:solidFill>
                          <a:schemeClr val="bg1">
                            <a:lumMod val="95000"/>
                          </a:schemeClr>
                        </a:solidFill>
                        <a:latin typeface="Oswald Light" pitchFamily="2" charset="0"/>
                        <a:cs typeface="Garamon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.</a:t>
                      </a:r>
                      <a:r>
                        <a:rPr lang="en-GB" sz="1100" b="1" i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plot_rates_against_temperature</a:t>
                      </a:r>
                      <a:r>
                        <a:rPr lang="en-GB" sz="11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.</a:t>
                      </a:r>
                      <a:r>
                        <a:rPr lang="en-GB" sz="1100" b="1" i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find_rates</a:t>
                      </a:r>
                      <a:r>
                        <a:rPr lang="en-GB" sz="11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()</a:t>
                      </a:r>
                      <a:endParaRPr lang="en-US" sz="110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08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GB" sz="2000" b="0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Compare/contrast</a:t>
                      </a:r>
                      <a:r>
                        <a:rPr lang="en-GB" sz="2000" b="0" i="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 species in </a:t>
                      </a:r>
                      <a:r>
                        <a:rPr lang="en-GB" sz="2000" b="0" i="0" baseline="0" dirty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Oswald Light" pitchFamily="2" charset="0"/>
                          <a:cs typeface="Garamond"/>
                        </a:rPr>
                        <a:t>different reactions</a:t>
                      </a:r>
                      <a:endParaRPr lang="en-GB" sz="2000" b="0" i="0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Oswald Light" pitchFamily="2" charset="0"/>
                        <a:cs typeface="Garamond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.</a:t>
                      </a:r>
                      <a:r>
                        <a:rPr lang="en-GB" sz="1600" b="1" i="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to_table_multi</a:t>
                      </a:r>
                      <a:r>
                        <a:rPr lang="en-GB" sz="1600" b="1" i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Oswald Light" pitchFamily="2" charset="0"/>
                        </a:rPr>
                        <a:t>(‘*’)</a:t>
                      </a:r>
                      <a:endParaRPr lang="en-US" sz="1600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6" name="Rectangle 45"/>
          <p:cNvSpPr/>
          <p:nvPr/>
        </p:nvSpPr>
        <p:spPr>
          <a:xfrm>
            <a:off x="200713" y="6212544"/>
            <a:ext cx="92829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 CHEMKIN207 enables these in a repeatable, consisten</a:t>
            </a:r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t format!</a:t>
            </a:r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C master">
  <a:themeElements>
    <a:clrScheme name="Custom 4">
      <a:dk1>
        <a:srgbClr val="292929"/>
      </a:dk1>
      <a:lt1>
        <a:srgbClr val="FFFFFF"/>
      </a:lt1>
      <a:dk2>
        <a:srgbClr val="7898B3"/>
      </a:dk2>
      <a:lt2>
        <a:srgbClr val="C8C1BC"/>
      </a:lt2>
      <a:accent1>
        <a:srgbClr val="255B89"/>
      </a:accent1>
      <a:accent2>
        <a:srgbClr val="628986"/>
      </a:accent2>
      <a:accent3>
        <a:srgbClr val="5E7064"/>
      </a:accent3>
      <a:accent4>
        <a:srgbClr val="FCEBCD"/>
      </a:accent4>
      <a:accent5>
        <a:srgbClr val="D19057"/>
      </a:accent5>
      <a:accent6>
        <a:srgbClr val="1F3F89"/>
      </a:accent6>
      <a:hlink>
        <a:srgbClr val="FFFFFF"/>
      </a:hlink>
      <a:folHlink>
        <a:srgbClr val="6CCBED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none" lIns="0" rIns="0" rtlCol="0">
        <a:noAutofit/>
      </a:bodyPr>
      <a:lstStyle>
        <a:defPPr>
          <a:defRPr sz="1000" b="0" dirty="0" smtClean="0">
            <a:solidFill>
              <a:srgbClr val="5F6062"/>
            </a:solidFill>
            <a:latin typeface="+mn-lt"/>
          </a:defRPr>
        </a:defPPr>
      </a:lstStyle>
    </a:tx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ysheetAndBody 2">
        <a:dk1>
          <a:srgbClr val="C8C1BC"/>
        </a:dk1>
        <a:lt1>
          <a:srgbClr val="FFFFFF"/>
        </a:lt1>
        <a:dk2>
          <a:srgbClr val="003560"/>
        </a:dk2>
        <a:lt2>
          <a:srgbClr val="7898B3"/>
        </a:lt2>
        <a:accent1>
          <a:srgbClr val="255B89"/>
        </a:accent1>
        <a:accent2>
          <a:srgbClr val="91867E"/>
        </a:accent2>
        <a:accent3>
          <a:srgbClr val="AAAEB6"/>
        </a:accent3>
        <a:accent4>
          <a:srgbClr val="DADADA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111307</TotalTime>
  <Words>672</Words>
  <Application>Microsoft Office PowerPoint</Application>
  <PresentationFormat>A4 Paper (210x297 mm)</PresentationFormat>
  <Paragraphs>227</Paragraphs>
  <Slides>14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AGC master</vt:lpstr>
      <vt:lpstr>Custom Design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Equity Partners Overview</dc:title>
  <dc:creator>Ryan Janssen</dc:creator>
  <dc:description>None</dc:description>
  <cp:lastModifiedBy>Ryan Janssen</cp:lastModifiedBy>
  <cp:revision>7308</cp:revision>
  <cp:lastPrinted>2013-10-24T18:36:14Z</cp:lastPrinted>
  <dcterms:created xsi:type="dcterms:W3CDTF">2012-04-12T16:01:00Z</dcterms:created>
  <dcterms:modified xsi:type="dcterms:W3CDTF">2017-12-10T16:09:42Z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1401021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